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media/image9.jpg" ContentType="image/gif"/>
  <Override PartName="/ppt/theme/themeOverride1.xml" ContentType="application/vnd.openxmlformats-officedocument.themeOverride+xml"/>
  <Override PartName="/ppt/theme/themeOverride2.xml" ContentType="application/vnd.openxmlformats-officedocument.themeOverride+xml"/>
  <Override PartName="/ppt/theme/themeOverride3.xml" ContentType="application/vnd.openxmlformats-officedocument.themeOverride+xml"/>
  <Override PartName="/ppt/theme/themeOverride4.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301" r:id="rId2"/>
    <p:sldId id="321" r:id="rId3"/>
    <p:sldId id="320" r:id="rId4"/>
    <p:sldId id="303" r:id="rId5"/>
    <p:sldId id="332" r:id="rId6"/>
    <p:sldId id="319" r:id="rId7"/>
    <p:sldId id="415" r:id="rId8"/>
    <p:sldId id="416" r:id="rId9"/>
    <p:sldId id="322" r:id="rId10"/>
    <p:sldId id="366" r:id="rId11"/>
    <p:sldId id="348" r:id="rId12"/>
    <p:sldId id="349" r:id="rId13"/>
    <p:sldId id="346" r:id="rId14"/>
    <p:sldId id="258" r:id="rId15"/>
    <p:sldId id="334" r:id="rId16"/>
    <p:sldId id="335" r:id="rId17"/>
    <p:sldId id="344" r:id="rId18"/>
    <p:sldId id="345" r:id="rId19"/>
    <p:sldId id="257" r:id="rId20"/>
    <p:sldId id="347" r:id="rId21"/>
    <p:sldId id="446" r:id="rId22"/>
    <p:sldId id="447" r:id="rId23"/>
    <p:sldId id="448" r:id="rId24"/>
    <p:sldId id="449" r:id="rId25"/>
    <p:sldId id="450" r:id="rId26"/>
    <p:sldId id="457" r:id="rId27"/>
    <p:sldId id="458" r:id="rId28"/>
    <p:sldId id="461" r:id="rId29"/>
    <p:sldId id="462" r:id="rId30"/>
    <p:sldId id="372" r:id="rId31"/>
    <p:sldId id="377" r:id="rId32"/>
    <p:sldId id="378" r:id="rId33"/>
    <p:sldId id="375" r:id="rId34"/>
    <p:sldId id="376" r:id="rId35"/>
    <p:sldId id="379" r:id="rId36"/>
    <p:sldId id="380" r:id="rId37"/>
    <p:sldId id="417" r:id="rId38"/>
    <p:sldId id="418" r:id="rId39"/>
    <p:sldId id="382" r:id="rId40"/>
    <p:sldId id="383" r:id="rId41"/>
    <p:sldId id="393" r:id="rId42"/>
    <p:sldId id="394" r:id="rId43"/>
    <p:sldId id="397" r:id="rId44"/>
    <p:sldId id="398" r:id="rId45"/>
    <p:sldId id="399" r:id="rId46"/>
    <p:sldId id="400" r:id="rId47"/>
    <p:sldId id="401" r:id="rId48"/>
    <p:sldId id="402" r:id="rId49"/>
    <p:sldId id="407" r:id="rId50"/>
    <p:sldId id="408" r:id="rId51"/>
    <p:sldId id="412" r:id="rId52"/>
    <p:sldId id="413" r:id="rId53"/>
    <p:sldId id="410" r:id="rId54"/>
    <p:sldId id="411" r:id="rId55"/>
    <p:sldId id="403" r:id="rId56"/>
    <p:sldId id="404" r:id="rId57"/>
    <p:sldId id="414" r:id="rId58"/>
    <p:sldId id="369" r:id="rId59"/>
    <p:sldId id="469" r:id="rId60"/>
    <p:sldId id="470" r:id="rId61"/>
    <p:sldId id="471" r:id="rId62"/>
    <p:sldId id="389" r:id="rId63"/>
    <p:sldId id="472" r:id="rId64"/>
    <p:sldId id="473" r:id="rId65"/>
    <p:sldId id="474" r:id="rId66"/>
    <p:sldId id="475" r:id="rId67"/>
    <p:sldId id="477" r:id="rId68"/>
    <p:sldId id="478" r:id="rId69"/>
    <p:sldId id="304" r:id="rId70"/>
  </p:sldIdLst>
  <p:sldSz cx="9144000" cy="6858000" type="screen4x3"/>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815" autoAdjust="0"/>
    <p:restoredTop sz="94660"/>
  </p:normalViewPr>
  <p:slideViewPr>
    <p:cSldViewPr>
      <p:cViewPr varScale="1">
        <p:scale>
          <a:sx n="110" d="100"/>
          <a:sy n="110" d="100"/>
        </p:scale>
        <p:origin x="-1896" y="-90"/>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 Type="http://schemas.openxmlformats.org/officeDocument/2006/relationships/slide" Target="slides/slide6.xml"/><Relationship Id="rId71"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1" Type="http://schemas.openxmlformats.org/officeDocument/2006/relationships/slideMaster" Target="slideMasters/slideMaster1.xml"/><Relationship Id="rId6" Type="http://schemas.openxmlformats.org/officeDocument/2006/relationships/slide" Target="slides/slide5.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1371600" y="2463800"/>
            <a:ext cx="4631267" cy="1422400"/>
          </a:xfrm>
          <a:prstGeom prst="rect">
            <a:avLst/>
          </a:prstGeom>
        </p:spPr>
        <p:txBody>
          <a:bodyPr anchor="t">
            <a:normAutofit/>
          </a:bodyPr>
          <a:lstStyle>
            <a:lvl1pPr algn="l">
              <a:defRPr sz="6500" b="1" i="0">
                <a:solidFill>
                  <a:schemeClr val="bg1"/>
                </a:solidFill>
                <a:latin typeface="Metron Text OT"/>
                <a:cs typeface="Metron Text OT"/>
              </a:defRPr>
            </a:lvl1pPr>
          </a:lstStyle>
          <a:p>
            <a:r>
              <a:rPr lang="nl-NL" smtClean="0"/>
              <a:t>Titelstijl van model bewerken</a:t>
            </a:r>
            <a:endParaRPr lang="nl-NL" dirty="0"/>
          </a:p>
        </p:txBody>
      </p:sp>
      <p:sp>
        <p:nvSpPr>
          <p:cNvPr id="3" name="Subtitel 2"/>
          <p:cNvSpPr>
            <a:spLocks noGrp="1"/>
          </p:cNvSpPr>
          <p:nvPr>
            <p:ph type="subTitle" idx="1"/>
          </p:nvPr>
        </p:nvSpPr>
        <p:spPr>
          <a:xfrm>
            <a:off x="1371600" y="3886200"/>
            <a:ext cx="6400800" cy="1270000"/>
          </a:xfrm>
          <a:prstGeom prst="rect">
            <a:avLst/>
          </a:prstGeom>
        </p:spPr>
        <p:txBody>
          <a:bodyPr anchor="t"/>
          <a:lstStyle>
            <a:lvl1pPr marL="0" indent="0" algn="l">
              <a:buNone/>
              <a:defRPr b="1" i="1">
                <a:solidFill>
                  <a:srgbClr val="EEA830"/>
                </a:solidFill>
                <a:latin typeface="Metron Text OT"/>
                <a:cs typeface="Metron Text O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dirty="0" smtClean="0"/>
              <a:t>Klik om de titelstijl van het model te bewerken</a:t>
            </a:r>
            <a:endParaRPr lang="nl-NL" dirty="0"/>
          </a:p>
        </p:txBody>
      </p:sp>
    </p:spTree>
    <p:extLst>
      <p:ext uri="{BB962C8B-B14F-4D97-AF65-F5344CB8AC3E}">
        <p14:creationId xmlns:p14="http://schemas.microsoft.com/office/powerpoint/2010/main" val="2974294857"/>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872083" y="1600200"/>
            <a:ext cx="7611519" cy="1143000"/>
          </a:xfrm>
          <a:prstGeom prst="rect">
            <a:avLst/>
          </a:prstGeom>
        </p:spPr>
        <p:txBody>
          <a:bodyPr anchor="t"/>
          <a:lstStyle>
            <a:lvl1pPr algn="l">
              <a:defRPr b="1" i="0">
                <a:solidFill>
                  <a:srgbClr val="601714"/>
                </a:solidFill>
                <a:latin typeface="Metron Text OT"/>
                <a:cs typeface="Metron Text OT"/>
              </a:defRPr>
            </a:lvl1pPr>
          </a:lstStyle>
          <a:p>
            <a:r>
              <a:rPr lang="nl-NL" dirty="0" smtClean="0"/>
              <a:t>Titel</a:t>
            </a:r>
            <a:endParaRPr lang="nl-NL" dirty="0"/>
          </a:p>
        </p:txBody>
      </p:sp>
      <p:sp>
        <p:nvSpPr>
          <p:cNvPr id="3" name="Tijdelijke aanduiding voor inhoud 2"/>
          <p:cNvSpPr>
            <a:spLocks noGrp="1"/>
          </p:cNvSpPr>
          <p:nvPr>
            <p:ph idx="1"/>
          </p:nvPr>
        </p:nvSpPr>
        <p:spPr>
          <a:xfrm>
            <a:off x="872083" y="2921000"/>
            <a:ext cx="7611519" cy="3276600"/>
          </a:xfrm>
          <a:prstGeom prst="rect">
            <a:avLst/>
          </a:prstGeom>
        </p:spPr>
        <p:txBody>
          <a:bodyPr anchor="t">
            <a:normAutofit/>
          </a:bodyPr>
          <a:lstStyle>
            <a:lvl1pPr>
              <a:defRPr sz="2400" b="0" i="0">
                <a:solidFill>
                  <a:srgbClr val="003B47"/>
                </a:solidFill>
                <a:latin typeface="Metron Text OT"/>
                <a:cs typeface="Metron Text OT"/>
              </a:defRPr>
            </a:lvl1pPr>
            <a:lvl2pPr>
              <a:defRPr sz="2400" b="0" i="0">
                <a:solidFill>
                  <a:srgbClr val="003B47"/>
                </a:solidFill>
                <a:latin typeface="Metron Text OT"/>
                <a:cs typeface="Metron Text OT"/>
              </a:defRPr>
            </a:lvl2pPr>
            <a:lvl3pPr>
              <a:defRPr sz="2400" b="0" i="0">
                <a:solidFill>
                  <a:srgbClr val="003B47"/>
                </a:solidFill>
                <a:latin typeface="Metron Text OT"/>
                <a:cs typeface="Metron Text OT"/>
              </a:defRPr>
            </a:lvl3pPr>
            <a:lvl4pPr>
              <a:defRPr sz="2400" b="0" i="0">
                <a:solidFill>
                  <a:srgbClr val="003B47"/>
                </a:solidFill>
                <a:latin typeface="Metron Text OT"/>
                <a:cs typeface="Metron Text OT"/>
              </a:defRPr>
            </a:lvl4pPr>
            <a:lvl5pPr>
              <a:defRPr sz="2400" b="0" i="0">
                <a:solidFill>
                  <a:srgbClr val="003B47"/>
                </a:solidFill>
                <a:latin typeface="Metron Text OT"/>
                <a:cs typeface="Metron Text OT"/>
              </a:defRPr>
            </a:lvl5pPr>
          </a:lstStyle>
          <a:p>
            <a:pPr lvl="0"/>
            <a:r>
              <a:rPr lang="nl-NL" dirty="0" smtClean="0"/>
              <a:t>Klik om de tekststijl van het model te bewerken</a:t>
            </a:r>
          </a:p>
          <a:p>
            <a:pPr lvl="1"/>
            <a:r>
              <a:rPr lang="nl-NL" dirty="0" smtClean="0"/>
              <a:t>Tweede niveau</a:t>
            </a:r>
          </a:p>
          <a:p>
            <a:pPr lvl="2"/>
            <a:r>
              <a:rPr lang="nl-NL" dirty="0" smtClean="0"/>
              <a:t>Derde niveau</a:t>
            </a:r>
          </a:p>
          <a:p>
            <a:pPr lvl="3"/>
            <a:r>
              <a:rPr lang="nl-NL" dirty="0" smtClean="0"/>
              <a:t>Vierde niveau</a:t>
            </a:r>
          </a:p>
          <a:p>
            <a:pPr lvl="4"/>
            <a:r>
              <a:rPr lang="nl-NL" dirty="0" smtClean="0"/>
              <a:t>Vijfde niveau</a:t>
            </a:r>
            <a:endParaRPr lang="nl-NL" dirty="0"/>
          </a:p>
        </p:txBody>
      </p:sp>
    </p:spTree>
    <p:extLst>
      <p:ext uri="{BB962C8B-B14F-4D97-AF65-F5344CB8AC3E}">
        <p14:creationId xmlns:p14="http://schemas.microsoft.com/office/powerpoint/2010/main" val="2858324236"/>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ekop">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7" name="Titel 1"/>
          <p:cNvSpPr>
            <a:spLocks noGrp="1"/>
          </p:cNvSpPr>
          <p:nvPr>
            <p:ph type="ctrTitle"/>
          </p:nvPr>
        </p:nvSpPr>
        <p:spPr>
          <a:xfrm>
            <a:off x="1371600" y="2463800"/>
            <a:ext cx="4631267" cy="1422400"/>
          </a:xfrm>
          <a:prstGeom prst="rect">
            <a:avLst/>
          </a:prstGeom>
        </p:spPr>
        <p:txBody>
          <a:bodyPr anchor="t">
            <a:normAutofit/>
          </a:bodyPr>
          <a:lstStyle>
            <a:lvl1pPr algn="l">
              <a:defRPr sz="6500" b="1" i="0">
                <a:solidFill>
                  <a:srgbClr val="003B47"/>
                </a:solidFill>
                <a:latin typeface="Metron Text OT"/>
                <a:cs typeface="Metron Text OT"/>
              </a:defRPr>
            </a:lvl1pPr>
          </a:lstStyle>
          <a:p>
            <a:r>
              <a:rPr lang="nl-NL" smtClean="0"/>
              <a:t>Titelstijl van model bewerken</a:t>
            </a:r>
            <a:endParaRPr lang="nl-NL" dirty="0"/>
          </a:p>
        </p:txBody>
      </p:sp>
      <p:sp>
        <p:nvSpPr>
          <p:cNvPr id="8" name="Subtitel 2"/>
          <p:cNvSpPr>
            <a:spLocks noGrp="1"/>
          </p:cNvSpPr>
          <p:nvPr>
            <p:ph type="subTitle" idx="1"/>
          </p:nvPr>
        </p:nvSpPr>
        <p:spPr>
          <a:xfrm>
            <a:off x="1371600" y="3886200"/>
            <a:ext cx="6400800" cy="1270000"/>
          </a:xfrm>
          <a:prstGeom prst="rect">
            <a:avLst/>
          </a:prstGeom>
        </p:spPr>
        <p:txBody>
          <a:bodyPr anchor="t"/>
          <a:lstStyle>
            <a:lvl1pPr marL="0" indent="0" algn="l">
              <a:buNone/>
              <a:defRPr b="1" i="1">
                <a:solidFill>
                  <a:srgbClr val="EEA830"/>
                </a:solidFill>
                <a:latin typeface="Metron Text OT"/>
                <a:cs typeface="Metron Text O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dirty="0" smtClean="0"/>
              <a:t>Klik om de titelstijl van het model te bewerken</a:t>
            </a:r>
            <a:endParaRPr lang="nl-NL" dirty="0"/>
          </a:p>
        </p:txBody>
      </p:sp>
    </p:spTree>
    <p:extLst>
      <p:ext uri="{BB962C8B-B14F-4D97-AF65-F5344CB8AC3E}">
        <p14:creationId xmlns:p14="http://schemas.microsoft.com/office/powerpoint/2010/main" val="2477962221"/>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jpeg"/><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5"/>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3274726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Lst>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xStyles>
    <p:titleStyle>
      <a:lvl1pPr algn="ctr" defTabSz="457200" rtl="0" eaLnBrk="0" fontAlgn="base" hangingPunct="0">
        <a:spcBef>
          <a:spcPct val="0"/>
        </a:spcBef>
        <a:spcAft>
          <a:spcPct val="0"/>
        </a:spcAft>
        <a:defRPr sz="4400" kern="1200">
          <a:solidFill>
            <a:schemeClr val="tx1"/>
          </a:solidFill>
          <a:latin typeface="+mj-lt"/>
          <a:ea typeface="ＭＳ Ｐゴシック" pitchFamily="44" charset="-128"/>
          <a:cs typeface="+mj-cs"/>
        </a:defRPr>
      </a:lvl1pPr>
      <a:lvl2pPr algn="ctr" defTabSz="457200" rtl="0" eaLnBrk="0" fontAlgn="base" hangingPunct="0">
        <a:spcBef>
          <a:spcPct val="0"/>
        </a:spcBef>
        <a:spcAft>
          <a:spcPct val="0"/>
        </a:spcAft>
        <a:defRPr sz="4400">
          <a:solidFill>
            <a:schemeClr val="tx1"/>
          </a:solidFill>
          <a:latin typeface="Calibri" pitchFamily="44" charset="0"/>
          <a:ea typeface="ＭＳ Ｐゴシック" pitchFamily="44" charset="-128"/>
        </a:defRPr>
      </a:lvl2pPr>
      <a:lvl3pPr algn="ctr" defTabSz="457200" rtl="0" eaLnBrk="0" fontAlgn="base" hangingPunct="0">
        <a:spcBef>
          <a:spcPct val="0"/>
        </a:spcBef>
        <a:spcAft>
          <a:spcPct val="0"/>
        </a:spcAft>
        <a:defRPr sz="4400">
          <a:solidFill>
            <a:schemeClr val="tx1"/>
          </a:solidFill>
          <a:latin typeface="Calibri" pitchFamily="44" charset="0"/>
          <a:ea typeface="ＭＳ Ｐゴシック" pitchFamily="44" charset="-128"/>
        </a:defRPr>
      </a:lvl3pPr>
      <a:lvl4pPr algn="ctr" defTabSz="457200" rtl="0" eaLnBrk="0" fontAlgn="base" hangingPunct="0">
        <a:spcBef>
          <a:spcPct val="0"/>
        </a:spcBef>
        <a:spcAft>
          <a:spcPct val="0"/>
        </a:spcAft>
        <a:defRPr sz="4400">
          <a:solidFill>
            <a:schemeClr val="tx1"/>
          </a:solidFill>
          <a:latin typeface="Calibri" pitchFamily="44" charset="0"/>
          <a:ea typeface="ＭＳ Ｐゴシック" pitchFamily="44" charset="-128"/>
        </a:defRPr>
      </a:lvl4pPr>
      <a:lvl5pPr algn="ctr" defTabSz="457200" rtl="0" eaLnBrk="0" fontAlgn="base" hangingPunct="0">
        <a:spcBef>
          <a:spcPct val="0"/>
        </a:spcBef>
        <a:spcAft>
          <a:spcPct val="0"/>
        </a:spcAft>
        <a:defRPr sz="4400">
          <a:solidFill>
            <a:schemeClr val="tx1"/>
          </a:solidFill>
          <a:latin typeface="Calibri" pitchFamily="44" charset="0"/>
          <a:ea typeface="ＭＳ Ｐゴシック" pitchFamily="44" charset="-128"/>
        </a:defRPr>
      </a:lvl5pPr>
      <a:lvl6pPr marL="457200" algn="ctr" defTabSz="457200" rtl="0" fontAlgn="base">
        <a:spcBef>
          <a:spcPct val="0"/>
        </a:spcBef>
        <a:spcAft>
          <a:spcPct val="0"/>
        </a:spcAft>
        <a:defRPr sz="4400">
          <a:solidFill>
            <a:schemeClr val="tx1"/>
          </a:solidFill>
          <a:latin typeface="Calibri" pitchFamily="44" charset="0"/>
          <a:ea typeface="ＭＳ Ｐゴシック" pitchFamily="44" charset="-128"/>
        </a:defRPr>
      </a:lvl6pPr>
      <a:lvl7pPr marL="914400" algn="ctr" defTabSz="457200" rtl="0" fontAlgn="base">
        <a:spcBef>
          <a:spcPct val="0"/>
        </a:spcBef>
        <a:spcAft>
          <a:spcPct val="0"/>
        </a:spcAft>
        <a:defRPr sz="4400">
          <a:solidFill>
            <a:schemeClr val="tx1"/>
          </a:solidFill>
          <a:latin typeface="Calibri" pitchFamily="44" charset="0"/>
          <a:ea typeface="ＭＳ Ｐゴシック" pitchFamily="44" charset="-128"/>
        </a:defRPr>
      </a:lvl7pPr>
      <a:lvl8pPr marL="1371600" algn="ctr" defTabSz="457200" rtl="0" fontAlgn="base">
        <a:spcBef>
          <a:spcPct val="0"/>
        </a:spcBef>
        <a:spcAft>
          <a:spcPct val="0"/>
        </a:spcAft>
        <a:defRPr sz="4400">
          <a:solidFill>
            <a:schemeClr val="tx1"/>
          </a:solidFill>
          <a:latin typeface="Calibri" pitchFamily="44" charset="0"/>
          <a:ea typeface="ＭＳ Ｐゴシック" pitchFamily="44" charset="-128"/>
        </a:defRPr>
      </a:lvl8pPr>
      <a:lvl9pPr marL="1828800" algn="ctr" defTabSz="457200" rtl="0" fontAlgn="base">
        <a:spcBef>
          <a:spcPct val="0"/>
        </a:spcBef>
        <a:spcAft>
          <a:spcPct val="0"/>
        </a:spcAft>
        <a:defRPr sz="4400">
          <a:solidFill>
            <a:schemeClr val="tx1"/>
          </a:solidFill>
          <a:latin typeface="Calibri" pitchFamily="44" charset="0"/>
          <a:ea typeface="ＭＳ Ｐゴシック" pitchFamily="44" charset="-128"/>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ＭＳ Ｐゴシック" pitchFamily="44" charset="-128"/>
          <a:cs typeface="+mn-cs"/>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ＭＳ Ｐゴシック" pitchFamily="44" charset="-128"/>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ＭＳ Ｐゴシック" pitchFamily="44" charset="-128"/>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pitchFamily="44" charset="-128"/>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pitchFamily="4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nl-N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Layout" Target="../slideLayouts/slideLayout2.xml"/><Relationship Id="rId1" Type="http://schemas.openxmlformats.org/officeDocument/2006/relationships/themeOverride" Target="../theme/themeOverride1.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Layout" Target="../slideLayouts/slideLayout2.xml"/><Relationship Id="rId1" Type="http://schemas.openxmlformats.org/officeDocument/2006/relationships/themeOverride" Target="../theme/themeOverride2.xml"/></Relationships>
</file>

<file path=ppt/slides/_rels/slide2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Layout" Target="../slideLayouts/slideLayout2.xml"/><Relationship Id="rId1" Type="http://schemas.openxmlformats.org/officeDocument/2006/relationships/themeOverride" Target="../theme/themeOverride3.xml"/></Relationships>
</file>

<file path=ppt/slides/_rels/slide31.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7" Type="http://schemas.openxmlformats.org/officeDocument/2006/relationships/image" Target="../media/image10.jp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9.jpg"/><Relationship Id="rId5" Type="http://schemas.openxmlformats.org/officeDocument/2006/relationships/image" Target="../media/image8.png"/><Relationship Id="rId4" Type="http://schemas.openxmlformats.org/officeDocument/2006/relationships/image" Target="../media/image7.gif"/></Relationships>
</file>

<file path=ppt/slides/_rels/slide40.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39.jpeg"/><Relationship Id="rId1" Type="http://schemas.openxmlformats.org/officeDocument/2006/relationships/slideLayout" Target="../slideLayouts/slideLayout2.xml"/><Relationship Id="rId6" Type="http://schemas.openxmlformats.org/officeDocument/2006/relationships/image" Target="../media/image43.jpeg"/><Relationship Id="rId5" Type="http://schemas.openxmlformats.org/officeDocument/2006/relationships/image" Target="../media/image42.JPG"/><Relationship Id="rId4" Type="http://schemas.openxmlformats.org/officeDocument/2006/relationships/image" Target="../media/image41.jpg"/></Relationships>
</file>

<file path=ppt/slides/_rels/slide43.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Layout" Target="../slideLayouts/slideLayout2.xml"/><Relationship Id="rId1" Type="http://schemas.openxmlformats.org/officeDocument/2006/relationships/themeOverride" Target="../theme/themeOverride4.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2.xml"/><Relationship Id="rId4" Type="http://schemas.openxmlformats.org/officeDocument/2006/relationships/image" Target="../media/image61.jpeg"/></Relationships>
</file>

<file path=ppt/slides/_rels/slide63.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2.xml"/><Relationship Id="rId4" Type="http://schemas.openxmlformats.org/officeDocument/2006/relationships/image" Target="../media/image61.jpeg"/></Relationships>
</file>

<file path=ppt/slides/_rels/slide64.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2.xml"/><Relationship Id="rId4" Type="http://schemas.openxmlformats.org/officeDocument/2006/relationships/image" Target="../media/image61.jpeg"/></Relationships>
</file>

<file path=ppt/slides/_rels/slide65.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2.xml"/><Relationship Id="rId4" Type="http://schemas.openxmlformats.org/officeDocument/2006/relationships/image" Target="../media/image61.jpe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6" name="Titel 1"/>
          <p:cNvSpPr>
            <a:spLocks noGrp="1"/>
          </p:cNvSpPr>
          <p:nvPr>
            <p:ph type="title"/>
          </p:nvPr>
        </p:nvSpPr>
        <p:spPr bwMode="auto">
          <a:xfrm>
            <a:off x="336550" y="4518025"/>
            <a:ext cx="8605838" cy="16414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pPr algn="ctr" eaLnBrk="1" hangingPunct="1"/>
            <a:r>
              <a:rPr lang="nl-NL" altLang="nl-NL" dirty="0" smtClean="0">
                <a:latin typeface="Metron Text OT" pitchFamily="44" charset="-18"/>
                <a:ea typeface="ＭＳ Ｐゴシック" pitchFamily="34" charset="-128"/>
              </a:rPr>
              <a:t>Landelijke Studiedag 2015</a:t>
            </a:r>
            <a:br>
              <a:rPr lang="nl-NL" altLang="nl-NL" dirty="0" smtClean="0">
                <a:latin typeface="Metron Text OT" pitchFamily="44" charset="-18"/>
                <a:ea typeface="ＭＳ Ｐゴシック" pitchFamily="34" charset="-128"/>
              </a:rPr>
            </a:br>
            <a:r>
              <a:rPr lang="nl-NL" altLang="nl-NL" dirty="0" smtClean="0">
                <a:latin typeface="Metron Text OT" pitchFamily="44" charset="-18"/>
                <a:ea typeface="ＭＳ Ｐゴシック" pitchFamily="34" charset="-128"/>
              </a:rPr>
              <a:t>3 juni</a:t>
            </a:r>
          </a:p>
        </p:txBody>
      </p:sp>
      <p:pic>
        <p:nvPicPr>
          <p:cNvPr id="1027" name="Tijdelijke aanduiding voor inhoud 3" descr="Logo Platform Bouwen Wonen Interieur FC JPG scnprt van pdf.jpg"/>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9110663" cy="41544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2982741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7170" name="Titel 3"/>
          <p:cNvSpPr>
            <a:spLocks noGrp="1"/>
          </p:cNvSpPr>
          <p:nvPr>
            <p:ph type="title"/>
          </p:nvPr>
        </p:nvSpPr>
        <p:spPr bwMode="auto">
          <a:xfrm>
            <a:off x="871538" y="1681163"/>
            <a:ext cx="7612062"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pPr eaLnBrk="1" hangingPunct="1"/>
            <a:r>
              <a:rPr lang="nl-NL" altLang="nl-NL" sz="2800" b="0" dirty="0" smtClean="0">
                <a:solidFill>
                  <a:schemeClr val="tx1"/>
                </a:solidFill>
                <a:latin typeface="Calibri" pitchFamily="34" charset="0"/>
                <a:ea typeface="ＭＳ Ｐゴシック" pitchFamily="34" charset="-128"/>
              </a:rPr>
              <a:t>Entree zone – BWI Logo</a:t>
            </a:r>
            <a:endParaRPr lang="nl-NL" altLang="nl-NL" dirty="0" smtClean="0">
              <a:solidFill>
                <a:schemeClr val="tx1"/>
              </a:solidFill>
              <a:latin typeface="Calibri" pitchFamily="34" charset="0"/>
              <a:ea typeface="ＭＳ Ｐゴシック" pitchFamily="34" charset="-128"/>
            </a:endParaRPr>
          </a:p>
        </p:txBody>
      </p:sp>
      <p:sp>
        <p:nvSpPr>
          <p:cNvPr id="2" name="Tijdelijke aanduiding voor inhoud 1"/>
          <p:cNvSpPr>
            <a:spLocks noGrp="1"/>
          </p:cNvSpPr>
          <p:nvPr>
            <p:ph idx="1"/>
          </p:nvPr>
        </p:nvSpPr>
        <p:spPr/>
        <p:txBody>
          <a:bodyPr/>
          <a:lstStyle/>
          <a:p>
            <a:r>
              <a:rPr lang="nl-NL" dirty="0" smtClean="0"/>
              <a:t>Een veel terugkerend item was de entree van de afdeling. Hoe maak ik duidelijk wat er achter deze deuren gebeurt, hoe pas ik het nieuwe logo toe?</a:t>
            </a:r>
            <a:endParaRPr lang="nl-NL" dirty="0"/>
          </a:p>
        </p:txBody>
      </p:sp>
    </p:spTree>
    <p:extLst>
      <p:ext uri="{BB962C8B-B14F-4D97-AF65-F5344CB8AC3E}">
        <p14:creationId xmlns:p14="http://schemas.microsoft.com/office/powerpoint/2010/main" val="383689593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ekstvak 3"/>
          <p:cNvSpPr txBox="1"/>
          <p:nvPr/>
        </p:nvSpPr>
        <p:spPr>
          <a:xfrm>
            <a:off x="6972300" y="6479194"/>
            <a:ext cx="2171701"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defTabSz="457200" fontAlgn="base">
              <a:spcBef>
                <a:spcPct val="0"/>
              </a:spcBef>
              <a:spcAft>
                <a:spcPct val="0"/>
              </a:spcAft>
            </a:pPr>
            <a:r>
              <a:rPr lang="nl-NL" dirty="0" smtClean="0">
                <a:solidFill>
                  <a:prstClr val="black"/>
                </a:solidFill>
              </a:rPr>
              <a:t>Ruimte 1 - gang</a:t>
            </a:r>
            <a:endParaRPr lang="nl-NL" dirty="0">
              <a:solidFill>
                <a:prstClr val="black"/>
              </a:solidFill>
            </a:endParaRPr>
          </a:p>
        </p:txBody>
      </p:sp>
      <p:pic>
        <p:nvPicPr>
          <p:cNvPr id="3" name="Afbeelding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7920000" cy="5940000"/>
          </a:xfrm>
          <a:prstGeom prst="rect">
            <a:avLst/>
          </a:prstGeom>
        </p:spPr>
      </p:pic>
    </p:spTree>
    <p:extLst>
      <p:ext uri="{BB962C8B-B14F-4D97-AF65-F5344CB8AC3E}">
        <p14:creationId xmlns:p14="http://schemas.microsoft.com/office/powerpoint/2010/main" val="1890155105"/>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ekstvak 3"/>
          <p:cNvSpPr txBox="1"/>
          <p:nvPr/>
        </p:nvSpPr>
        <p:spPr>
          <a:xfrm>
            <a:off x="6972300" y="6479194"/>
            <a:ext cx="2171701"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defTabSz="457200" fontAlgn="base">
              <a:spcBef>
                <a:spcPct val="0"/>
              </a:spcBef>
              <a:spcAft>
                <a:spcPct val="0"/>
              </a:spcAft>
            </a:pPr>
            <a:r>
              <a:rPr lang="nl-NL" dirty="0" smtClean="0">
                <a:solidFill>
                  <a:prstClr val="black"/>
                </a:solidFill>
              </a:rPr>
              <a:t>Ruimte 1 - gang</a:t>
            </a:r>
            <a:endParaRPr lang="nl-NL" dirty="0">
              <a:solidFill>
                <a:prstClr val="black"/>
              </a:solidFill>
            </a:endParaRPr>
          </a:p>
        </p:txBody>
      </p:sp>
      <p:pic>
        <p:nvPicPr>
          <p:cNvPr id="2" name="Afbeelding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7920000" cy="5940000"/>
          </a:xfrm>
          <a:prstGeom prst="rect">
            <a:avLst/>
          </a:prstGeom>
        </p:spPr>
      </p:pic>
    </p:spTree>
    <p:extLst>
      <p:ext uri="{BB962C8B-B14F-4D97-AF65-F5344CB8AC3E}">
        <p14:creationId xmlns:p14="http://schemas.microsoft.com/office/powerpoint/2010/main" val="2520048714"/>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Afbeelding 1"/>
          <p:cNvPicPr>
            <a:picLocks noChangeAspect="1"/>
          </p:cNvPicPr>
          <p:nvPr/>
        </p:nvPicPr>
        <p:blipFill rotWithShape="1">
          <a:blip r:embed="rId2" cstate="print">
            <a:extLst>
              <a:ext uri="{28A0092B-C50C-407E-A947-70E740481C1C}">
                <a14:useLocalDpi xmlns:a14="http://schemas.microsoft.com/office/drawing/2010/main" val="0"/>
              </a:ext>
            </a:extLst>
          </a:blip>
          <a:srcRect b="16428"/>
          <a:stretch/>
        </p:blipFill>
        <p:spPr>
          <a:xfrm>
            <a:off x="0" y="-1"/>
            <a:ext cx="9189743" cy="5760000"/>
          </a:xfrm>
          <a:prstGeom prst="rect">
            <a:avLst/>
          </a:prstGeom>
        </p:spPr>
      </p:pic>
    </p:spTree>
    <p:extLst>
      <p:ext uri="{BB962C8B-B14F-4D97-AF65-F5344CB8AC3E}">
        <p14:creationId xmlns:p14="http://schemas.microsoft.com/office/powerpoint/2010/main" val="2554237724"/>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Afbeelding 1"/>
          <p:cNvPicPr>
            <a:picLocks noChangeAspect="1"/>
          </p:cNvPicPr>
          <p:nvPr/>
        </p:nvPicPr>
        <p:blipFill rotWithShape="1">
          <a:blip r:embed="rId2" cstate="print">
            <a:extLst>
              <a:ext uri="{28A0092B-C50C-407E-A947-70E740481C1C}">
                <a14:useLocalDpi xmlns:a14="http://schemas.microsoft.com/office/drawing/2010/main" val="0"/>
              </a:ext>
            </a:extLst>
          </a:blip>
          <a:srcRect b="14166"/>
          <a:stretch/>
        </p:blipFill>
        <p:spPr>
          <a:xfrm>
            <a:off x="0" y="0"/>
            <a:ext cx="9144000" cy="5886450"/>
          </a:xfrm>
          <a:prstGeom prst="rect">
            <a:avLst/>
          </a:prstGeom>
        </p:spPr>
      </p:pic>
    </p:spTree>
    <p:extLst>
      <p:ext uri="{BB962C8B-B14F-4D97-AF65-F5344CB8AC3E}">
        <p14:creationId xmlns:p14="http://schemas.microsoft.com/office/powerpoint/2010/main" val="2736469697"/>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ekstvak 3"/>
          <p:cNvSpPr txBox="1"/>
          <p:nvPr/>
        </p:nvSpPr>
        <p:spPr>
          <a:xfrm>
            <a:off x="8000999" y="6479194"/>
            <a:ext cx="1143001"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defTabSz="457200" fontAlgn="base">
              <a:spcBef>
                <a:spcPct val="0"/>
              </a:spcBef>
              <a:spcAft>
                <a:spcPct val="0"/>
              </a:spcAft>
            </a:pPr>
            <a:r>
              <a:rPr lang="nl-NL" dirty="0" smtClean="0">
                <a:solidFill>
                  <a:prstClr val="black"/>
                </a:solidFill>
              </a:rPr>
              <a:t>Entreehal</a:t>
            </a:r>
            <a:endParaRPr lang="nl-NL" dirty="0">
              <a:solidFill>
                <a:prstClr val="black"/>
              </a:solidFill>
            </a:endParaRPr>
          </a:p>
        </p:txBody>
      </p:sp>
      <p:pic>
        <p:nvPicPr>
          <p:cNvPr id="3" name="Afbeelding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75557"/>
            <a:ext cx="9144000" cy="6096000"/>
          </a:xfrm>
          <a:prstGeom prst="rect">
            <a:avLst/>
          </a:prstGeom>
        </p:spPr>
      </p:pic>
    </p:spTree>
    <p:extLst>
      <p:ext uri="{BB962C8B-B14F-4D97-AF65-F5344CB8AC3E}">
        <p14:creationId xmlns:p14="http://schemas.microsoft.com/office/powerpoint/2010/main" val="2907884588"/>
      </p:ext>
    </p:extLst>
  </p:cSld>
  <p:clrMapOvr>
    <a:masterClrMapping/>
  </p:clrMapOvr>
  <mc:AlternateContent xmlns:mc="http://schemas.openxmlformats.org/markup-compatibility/2006" xmlns:p14="http://schemas.microsoft.com/office/powerpoint/2010/main">
    <mc:Choice Requires="p14">
      <p:transition spd="slow" p14:dur="3000">
        <p:fade/>
      </p:transition>
    </mc:Choice>
    <mc:Fallback xmlns="">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ekstvak 3"/>
          <p:cNvSpPr txBox="1"/>
          <p:nvPr/>
        </p:nvSpPr>
        <p:spPr>
          <a:xfrm>
            <a:off x="8000999" y="6479194"/>
            <a:ext cx="1143001"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defTabSz="457200" fontAlgn="base">
              <a:spcBef>
                <a:spcPct val="0"/>
              </a:spcBef>
              <a:spcAft>
                <a:spcPct val="0"/>
              </a:spcAft>
            </a:pPr>
            <a:r>
              <a:rPr lang="nl-NL" dirty="0" smtClean="0">
                <a:solidFill>
                  <a:prstClr val="black"/>
                </a:solidFill>
              </a:rPr>
              <a:t>Entreehal</a:t>
            </a:r>
            <a:endParaRPr lang="nl-NL" dirty="0">
              <a:solidFill>
                <a:prstClr val="black"/>
              </a:solidFill>
            </a:endParaRPr>
          </a:p>
        </p:txBody>
      </p:sp>
      <p:pic>
        <p:nvPicPr>
          <p:cNvPr id="2" name="Afbeelding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98664"/>
            <a:ext cx="9144000" cy="6096000"/>
          </a:xfrm>
          <a:prstGeom prst="rect">
            <a:avLst/>
          </a:prstGeom>
        </p:spPr>
      </p:pic>
      <p:sp>
        <p:nvSpPr>
          <p:cNvPr id="5" name="Rechthoek 4"/>
          <p:cNvSpPr/>
          <p:nvPr/>
        </p:nvSpPr>
        <p:spPr>
          <a:xfrm>
            <a:off x="185676" y="5984829"/>
            <a:ext cx="3967843" cy="923330"/>
          </a:xfrm>
          <a:prstGeom prst="rect">
            <a:avLst/>
          </a:prstGeom>
        </p:spPr>
        <p:txBody>
          <a:bodyPr wrap="square">
            <a:spAutoFit/>
          </a:bodyPr>
          <a:lstStyle/>
          <a:p>
            <a:pPr defTabSz="457200" fontAlgn="base">
              <a:spcBef>
                <a:spcPct val="0"/>
              </a:spcBef>
              <a:spcAft>
                <a:spcPct val="0"/>
              </a:spcAft>
              <a:defRPr/>
            </a:pPr>
            <a:r>
              <a:rPr lang="nl-NL" dirty="0" smtClean="0">
                <a:solidFill>
                  <a:prstClr val="white"/>
                </a:solidFill>
                <a:latin typeface="Arial" charset="0"/>
                <a:ea typeface="ＭＳ Ｐゴシック" pitchFamily="44" charset="-128"/>
              </a:rPr>
              <a:t>BWI logo op ramen  </a:t>
            </a:r>
          </a:p>
          <a:p>
            <a:pPr marL="342900" indent="-342900" defTabSz="457200" fontAlgn="base">
              <a:spcBef>
                <a:spcPct val="0"/>
              </a:spcBef>
              <a:spcAft>
                <a:spcPct val="0"/>
              </a:spcAft>
              <a:buFont typeface="+mj-lt"/>
              <a:buAutoNum type="arabicPeriod"/>
              <a:defRPr/>
            </a:pPr>
            <a:endParaRPr lang="nl-NL" dirty="0">
              <a:solidFill>
                <a:prstClr val="white"/>
              </a:solidFill>
              <a:latin typeface="Arial" charset="0"/>
              <a:ea typeface="ＭＳ Ｐゴシック" pitchFamily="44" charset="-128"/>
            </a:endParaRPr>
          </a:p>
          <a:p>
            <a:pPr marL="342900" indent="-342900" defTabSz="457200" fontAlgn="base">
              <a:spcBef>
                <a:spcPct val="0"/>
              </a:spcBef>
              <a:spcAft>
                <a:spcPct val="0"/>
              </a:spcAft>
              <a:buFont typeface="+mj-lt"/>
              <a:buAutoNum type="arabicPeriod"/>
              <a:defRPr/>
            </a:pPr>
            <a:endParaRPr lang="nl-NL" dirty="0">
              <a:solidFill>
                <a:prstClr val="white"/>
              </a:solidFill>
              <a:latin typeface="Arial" charset="0"/>
              <a:ea typeface="ＭＳ Ｐゴシック" pitchFamily="44" charset="-128"/>
            </a:endParaRPr>
          </a:p>
        </p:txBody>
      </p:sp>
    </p:spTree>
    <p:extLst>
      <p:ext uri="{BB962C8B-B14F-4D97-AF65-F5344CB8AC3E}">
        <p14:creationId xmlns:p14="http://schemas.microsoft.com/office/powerpoint/2010/main" val="477241917"/>
      </p:ext>
    </p:extLst>
  </p:cSld>
  <p:clrMapOvr>
    <a:masterClrMapping/>
  </p:clrMapOvr>
  <mc:AlternateContent xmlns:mc="http://schemas.openxmlformats.org/markup-compatibility/2006" xmlns:p14="http://schemas.microsoft.com/office/powerpoint/2010/main">
    <mc:Choice Requires="p14">
      <p:transition spd="slow" p14:dur="3000">
        <p:fade/>
      </p:transition>
    </mc:Choice>
    <mc:Fallback xmlns="">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ekstvak 3"/>
          <p:cNvSpPr txBox="1"/>
          <p:nvPr/>
        </p:nvSpPr>
        <p:spPr>
          <a:xfrm>
            <a:off x="8119382" y="6479194"/>
            <a:ext cx="1024619"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defTabSz="457200" fontAlgn="base">
              <a:spcBef>
                <a:spcPct val="0"/>
              </a:spcBef>
              <a:spcAft>
                <a:spcPct val="0"/>
              </a:spcAft>
            </a:pPr>
            <a:r>
              <a:rPr lang="nl-NL" dirty="0" smtClean="0">
                <a:solidFill>
                  <a:prstClr val="black"/>
                </a:solidFill>
              </a:rPr>
              <a:t>Lokkers</a:t>
            </a:r>
            <a:endParaRPr lang="nl-NL" dirty="0">
              <a:solidFill>
                <a:prstClr val="black"/>
              </a:solidFill>
            </a:endParaRPr>
          </a:p>
        </p:txBody>
      </p:sp>
      <p:pic>
        <p:nvPicPr>
          <p:cNvPr id="2" name="Afbeelding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096000"/>
          </a:xfrm>
          <a:prstGeom prst="rect">
            <a:avLst/>
          </a:prstGeom>
        </p:spPr>
      </p:pic>
    </p:spTree>
    <p:extLst>
      <p:ext uri="{BB962C8B-B14F-4D97-AF65-F5344CB8AC3E}">
        <p14:creationId xmlns:p14="http://schemas.microsoft.com/office/powerpoint/2010/main" val="1276802715"/>
      </p:ext>
    </p:extLst>
  </p:cSld>
  <p:clrMapOvr>
    <a:masterClrMapping/>
  </p:clrMapOvr>
  <mc:AlternateContent xmlns:mc="http://schemas.openxmlformats.org/markup-compatibility/2006" xmlns:p14="http://schemas.microsoft.com/office/powerpoint/2010/main">
    <mc:Choice Requires="p14">
      <p:transition spd="slow" p14:dur="3000">
        <p:fade/>
      </p:transition>
    </mc:Choice>
    <mc:Fallback xmlns="">
      <p:transitio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ekstvak 3"/>
          <p:cNvSpPr txBox="1"/>
          <p:nvPr/>
        </p:nvSpPr>
        <p:spPr>
          <a:xfrm>
            <a:off x="8119382" y="6479194"/>
            <a:ext cx="1024619"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defTabSz="457200" fontAlgn="base">
              <a:spcBef>
                <a:spcPct val="0"/>
              </a:spcBef>
              <a:spcAft>
                <a:spcPct val="0"/>
              </a:spcAft>
            </a:pPr>
            <a:r>
              <a:rPr lang="nl-NL" dirty="0" smtClean="0">
                <a:solidFill>
                  <a:prstClr val="black"/>
                </a:solidFill>
              </a:rPr>
              <a:t>Lokkers</a:t>
            </a:r>
            <a:endParaRPr lang="nl-NL" dirty="0">
              <a:solidFill>
                <a:prstClr val="black"/>
              </a:solidFill>
            </a:endParaRPr>
          </a:p>
        </p:txBody>
      </p:sp>
      <p:pic>
        <p:nvPicPr>
          <p:cNvPr id="5" name="Afbeelding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9144000" cy="6096000"/>
          </a:xfrm>
          <a:prstGeom prst="rect">
            <a:avLst/>
          </a:prstGeom>
        </p:spPr>
      </p:pic>
      <p:sp>
        <p:nvSpPr>
          <p:cNvPr id="6" name="Rechthoek 5"/>
          <p:cNvSpPr>
            <a:spLocks noChangeArrowheads="1"/>
          </p:cNvSpPr>
          <p:nvPr/>
        </p:nvSpPr>
        <p:spPr bwMode="auto">
          <a:xfrm>
            <a:off x="0" y="6065006"/>
            <a:ext cx="770708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defTabSz="457200" eaLnBrk="1" fontAlgn="base" hangingPunct="1">
              <a:spcBef>
                <a:spcPct val="0"/>
              </a:spcBef>
              <a:spcAft>
                <a:spcPct val="0"/>
              </a:spcAft>
            </a:pPr>
            <a:r>
              <a:rPr lang="nl-NL" altLang="nl-NL" sz="2000" dirty="0" smtClean="0">
                <a:solidFill>
                  <a:srgbClr val="FFFFFF"/>
                </a:solidFill>
              </a:rPr>
              <a:t>Lokkers verlagen, zijkanten schilderen, Wand voorzien van logo</a:t>
            </a:r>
            <a:endParaRPr lang="nl-NL" altLang="nl-NL" sz="2800" dirty="0">
              <a:solidFill>
                <a:srgbClr val="FFFFFF"/>
              </a:solidFill>
            </a:endParaRPr>
          </a:p>
        </p:txBody>
      </p:sp>
    </p:spTree>
    <p:extLst>
      <p:ext uri="{BB962C8B-B14F-4D97-AF65-F5344CB8AC3E}">
        <p14:creationId xmlns:p14="http://schemas.microsoft.com/office/powerpoint/2010/main" val="763845446"/>
      </p:ext>
    </p:extLst>
  </p:cSld>
  <p:clrMapOvr>
    <a:masterClrMapping/>
  </p:clrMapOvr>
  <mc:AlternateContent xmlns:mc="http://schemas.openxmlformats.org/markup-compatibility/2006" xmlns:p14="http://schemas.microsoft.com/office/powerpoint/2010/main">
    <mc:Choice Requires="p14">
      <p:transition spd="slow" p14:dur="3000">
        <p:fade/>
      </p:transition>
    </mc:Choice>
    <mc:Fallback xmlns="">
      <p:transition spd="slow">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Afbeelding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653495"/>
            <a:ext cx="9144000" cy="6858000"/>
          </a:xfrm>
          <a:prstGeom prst="rect">
            <a:avLst/>
          </a:prstGeom>
        </p:spPr>
      </p:pic>
      <p:sp>
        <p:nvSpPr>
          <p:cNvPr id="4" name="Tekstvak 3"/>
          <p:cNvSpPr txBox="1"/>
          <p:nvPr/>
        </p:nvSpPr>
        <p:spPr>
          <a:xfrm>
            <a:off x="8115300" y="6479194"/>
            <a:ext cx="1028701"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nl-NL" dirty="0" smtClean="0"/>
              <a:t>Entree</a:t>
            </a:r>
            <a:endParaRPr lang="nl-NL" dirty="0"/>
          </a:p>
        </p:txBody>
      </p:sp>
    </p:spTree>
    <p:extLst>
      <p:ext uri="{BB962C8B-B14F-4D97-AF65-F5344CB8AC3E}">
        <p14:creationId xmlns:p14="http://schemas.microsoft.com/office/powerpoint/2010/main" val="4149993012"/>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itel 3"/>
          <p:cNvSpPr>
            <a:spLocks noGrp="1"/>
          </p:cNvSpPr>
          <p:nvPr>
            <p:ph type="title" idx="4294967295"/>
          </p:nvPr>
        </p:nvSpPr>
        <p:spPr bwMode="auto">
          <a:xfrm>
            <a:off x="611560" y="1556792"/>
            <a:ext cx="7823200" cy="1143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eaLnBrk="1" hangingPunct="1"/>
            <a:r>
              <a:rPr lang="nl-NL" altLang="nl-NL" sz="2800" dirty="0" smtClean="0">
                <a:ea typeface="ＭＳ Ｐゴシック" pitchFamily="34" charset="-128"/>
              </a:rPr>
              <a:t>Workshop 5:</a:t>
            </a:r>
            <a:endParaRPr lang="nl-NL" altLang="nl-NL" sz="2800" b="1" dirty="0" smtClean="0">
              <a:solidFill>
                <a:srgbClr val="601714"/>
              </a:solidFill>
              <a:latin typeface="Metron Text OT" pitchFamily="44" charset="-18"/>
              <a:ea typeface="ＭＳ Ｐゴシック" pitchFamily="34" charset="-128"/>
            </a:endParaRPr>
          </a:p>
        </p:txBody>
      </p:sp>
      <p:sp>
        <p:nvSpPr>
          <p:cNvPr id="76803" name="Tijdelijke aanduiding voor inhoud 4"/>
          <p:cNvSpPr>
            <a:spLocks noGrp="1"/>
          </p:cNvSpPr>
          <p:nvPr>
            <p:ph idx="4294967295"/>
          </p:nvPr>
        </p:nvSpPr>
        <p:spPr bwMode="auto">
          <a:xfrm>
            <a:off x="611560" y="2204864"/>
            <a:ext cx="7612062" cy="368777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indent="0" eaLnBrk="1" hangingPunct="1">
              <a:buNone/>
            </a:pPr>
            <a:r>
              <a:rPr lang="nl-NL" sz="2000" dirty="0" smtClean="0"/>
              <a:t>Het praktijklokaal BWI –</a:t>
            </a:r>
          </a:p>
          <a:p>
            <a:pPr marL="0" indent="0" eaLnBrk="1" hangingPunct="1">
              <a:buNone/>
            </a:pPr>
            <a:r>
              <a:rPr lang="nl-NL" sz="2000" dirty="0" smtClean="0"/>
              <a:t>grote verandering in kleine stappen</a:t>
            </a:r>
          </a:p>
          <a:p>
            <a:pPr marL="0" indent="0" eaLnBrk="1" hangingPunct="1">
              <a:buNone/>
            </a:pPr>
            <a:r>
              <a:rPr lang="nl-NL" altLang="nl-NL" sz="2000" dirty="0">
                <a:ea typeface="ＭＳ Ｐゴシック" pitchFamily="34" charset="-128"/>
              </a:rPr>
              <a:t>De gratis workshops in het land hebben geleid tot kleine en grotere aanpassingen in de praktijklokalen. Een aantal scholen toont, onder leiding van de binnenhuisarchitect, wat en hoe zij dit in stappen bereikt hebben of willen gaan bereiken. Een stappenplan is onderdeel van de workshop en wordt gepresenteerd. Aansluitend wordt illustratie/decoratiemateriaal uit een plotter geprint en uitgedeeld. Groot resultaat, in kleine stappen!</a:t>
            </a:r>
          </a:p>
          <a:p>
            <a:pPr marL="0" indent="0" eaLnBrk="1" hangingPunct="1">
              <a:buNone/>
            </a:pPr>
            <a:endParaRPr lang="nl-NL" altLang="nl-NL" sz="2000" dirty="0">
              <a:ea typeface="ＭＳ Ｐゴシック" pitchFamily="34" charset="-128"/>
            </a:endParaRPr>
          </a:p>
        </p:txBody>
      </p:sp>
    </p:spTree>
    <p:extLst>
      <p:ext uri="{BB962C8B-B14F-4D97-AF65-F5344CB8AC3E}">
        <p14:creationId xmlns:p14="http://schemas.microsoft.com/office/powerpoint/2010/main" val="2188660845"/>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Afbeelding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686506"/>
            <a:ext cx="9144000" cy="6858000"/>
          </a:xfrm>
          <a:prstGeom prst="rect">
            <a:avLst/>
          </a:prstGeom>
        </p:spPr>
      </p:pic>
      <p:sp>
        <p:nvSpPr>
          <p:cNvPr id="5" name="Tekstvak 4"/>
          <p:cNvSpPr txBox="1"/>
          <p:nvPr/>
        </p:nvSpPr>
        <p:spPr>
          <a:xfrm>
            <a:off x="8115300" y="6479194"/>
            <a:ext cx="1028701"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nl-NL" dirty="0" smtClean="0">
                <a:solidFill>
                  <a:prstClr val="black"/>
                </a:solidFill>
              </a:rPr>
              <a:t>Entree</a:t>
            </a:r>
            <a:endParaRPr lang="nl-NL" dirty="0">
              <a:solidFill>
                <a:prstClr val="black"/>
              </a:solidFill>
            </a:endParaRPr>
          </a:p>
        </p:txBody>
      </p:sp>
    </p:spTree>
    <p:extLst>
      <p:ext uri="{BB962C8B-B14F-4D97-AF65-F5344CB8AC3E}">
        <p14:creationId xmlns:p14="http://schemas.microsoft.com/office/powerpoint/2010/main" val="4264861093"/>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7170" name="Titel 3"/>
          <p:cNvSpPr>
            <a:spLocks noGrp="1"/>
          </p:cNvSpPr>
          <p:nvPr>
            <p:ph type="title"/>
          </p:nvPr>
        </p:nvSpPr>
        <p:spPr bwMode="auto">
          <a:xfrm>
            <a:off x="871538" y="1681163"/>
            <a:ext cx="7612062"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pPr marL="0" indent="0" eaLnBrk="1" hangingPunct="1"/>
            <a:r>
              <a:rPr lang="nl-NL" altLang="nl-NL" sz="3600" b="0" dirty="0">
                <a:solidFill>
                  <a:schemeClr val="tx1"/>
                </a:solidFill>
                <a:latin typeface="+mj-lt"/>
                <a:ea typeface="ＭＳ Ｐゴシック" pitchFamily="34" charset="-128"/>
                <a:cs typeface="+mj-cs"/>
              </a:rPr>
              <a:t>Orde scheppen 		– ruimte maken</a:t>
            </a:r>
          </a:p>
        </p:txBody>
      </p:sp>
      <p:sp>
        <p:nvSpPr>
          <p:cNvPr id="7171" name="Tijdelijke aanduiding voor inhoud 4"/>
          <p:cNvSpPr>
            <a:spLocks noGrp="1"/>
          </p:cNvSpPr>
          <p:nvPr>
            <p:ph idx="1"/>
          </p:nvPr>
        </p:nvSpPr>
        <p:spPr bwMode="auto">
          <a:xfrm>
            <a:off x="827584" y="2492896"/>
            <a:ext cx="7612062" cy="27447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pPr marL="0" indent="0" eaLnBrk="1" hangingPunct="1">
              <a:buNone/>
            </a:pPr>
            <a:r>
              <a:rPr lang="nl-NL" altLang="nl-NL" dirty="0" smtClean="0">
                <a:latin typeface="Metron Text OT" pitchFamily="44" charset="-18"/>
                <a:ea typeface="ＭＳ Ｐゴシック" pitchFamily="34" charset="-128"/>
              </a:rPr>
              <a:t>De allereerste stap, die vaak al een goed resultaat oplevert! Kijk kritisch naar je eigen omgeving, haal achterhaalde posters weg, ruim materiaal op, maak een selectie van representatieve werkstukken en zorg dat de rest mee naar huis gaat. Kijk naar de functionaliteit van balies, tafels etc. </a:t>
            </a:r>
          </a:p>
          <a:p>
            <a:pPr marL="0" indent="0" eaLnBrk="1" hangingPunct="1">
              <a:buNone/>
            </a:pPr>
            <a:r>
              <a:rPr lang="nl-NL" altLang="nl-NL" dirty="0" smtClean="0">
                <a:latin typeface="Metron Text OT" pitchFamily="44" charset="-18"/>
                <a:ea typeface="ＭＳ Ｐゴシック" pitchFamily="34" charset="-128"/>
              </a:rPr>
              <a:t>Ruim op!</a:t>
            </a:r>
          </a:p>
        </p:txBody>
      </p:sp>
    </p:spTree>
    <p:extLst>
      <p:ext uri="{BB962C8B-B14F-4D97-AF65-F5344CB8AC3E}">
        <p14:creationId xmlns:p14="http://schemas.microsoft.com/office/powerpoint/2010/main" val="376106382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Tekstvak 4"/>
          <p:cNvSpPr txBox="1"/>
          <p:nvPr/>
        </p:nvSpPr>
        <p:spPr>
          <a:xfrm>
            <a:off x="8115300" y="6479194"/>
            <a:ext cx="1028701"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nl-NL" dirty="0" smtClean="0">
                <a:solidFill>
                  <a:prstClr val="black"/>
                </a:solidFill>
              </a:rPr>
              <a:t>Entree</a:t>
            </a:r>
            <a:endParaRPr lang="nl-NL" dirty="0">
              <a:solidFill>
                <a:prstClr val="black"/>
              </a:solidFill>
            </a:endParaRPr>
          </a:p>
        </p:txBody>
      </p:sp>
      <p:pic>
        <p:nvPicPr>
          <p:cNvPr id="6" name="Afbeelding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612321"/>
            <a:ext cx="9144000" cy="6858000"/>
          </a:xfrm>
          <a:prstGeom prst="rect">
            <a:avLst/>
          </a:prstGeom>
        </p:spPr>
      </p:pic>
      <p:sp>
        <p:nvSpPr>
          <p:cNvPr id="7" name="Tekstvak 6"/>
          <p:cNvSpPr txBox="1"/>
          <p:nvPr/>
        </p:nvSpPr>
        <p:spPr>
          <a:xfrm>
            <a:off x="7307035" y="6488668"/>
            <a:ext cx="1836965"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nl-NL" dirty="0" smtClean="0">
                <a:solidFill>
                  <a:prstClr val="black"/>
                </a:solidFill>
              </a:rPr>
              <a:t>Materiaalopslag</a:t>
            </a:r>
            <a:endParaRPr lang="nl-NL" dirty="0">
              <a:solidFill>
                <a:prstClr val="black"/>
              </a:solidFill>
            </a:endParaRPr>
          </a:p>
        </p:txBody>
      </p:sp>
    </p:spTree>
    <p:extLst>
      <p:ext uri="{BB962C8B-B14F-4D97-AF65-F5344CB8AC3E}">
        <p14:creationId xmlns:p14="http://schemas.microsoft.com/office/powerpoint/2010/main" val="395454490"/>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Tekstvak 4"/>
          <p:cNvSpPr txBox="1"/>
          <p:nvPr/>
        </p:nvSpPr>
        <p:spPr>
          <a:xfrm>
            <a:off x="8115300" y="6479194"/>
            <a:ext cx="1028701"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nl-NL" dirty="0" smtClean="0">
                <a:solidFill>
                  <a:prstClr val="black"/>
                </a:solidFill>
              </a:rPr>
              <a:t>Entree</a:t>
            </a:r>
            <a:endParaRPr lang="nl-NL" dirty="0">
              <a:solidFill>
                <a:prstClr val="black"/>
              </a:solidFill>
            </a:endParaRPr>
          </a:p>
        </p:txBody>
      </p:sp>
      <p:pic>
        <p:nvPicPr>
          <p:cNvPr id="6" name="Afbeelding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75960"/>
            <a:ext cx="9144000" cy="6858000"/>
          </a:xfrm>
          <a:prstGeom prst="rect">
            <a:avLst/>
          </a:prstGeom>
        </p:spPr>
      </p:pic>
      <p:sp>
        <p:nvSpPr>
          <p:cNvPr id="7" name="Tekstvak 6"/>
          <p:cNvSpPr txBox="1"/>
          <p:nvPr/>
        </p:nvSpPr>
        <p:spPr>
          <a:xfrm>
            <a:off x="7307035" y="6488668"/>
            <a:ext cx="1836965"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nl-NL" dirty="0" smtClean="0">
                <a:solidFill>
                  <a:prstClr val="black"/>
                </a:solidFill>
              </a:rPr>
              <a:t>Materiaalopslag</a:t>
            </a:r>
            <a:endParaRPr lang="nl-NL" dirty="0">
              <a:solidFill>
                <a:prstClr val="black"/>
              </a:solidFill>
            </a:endParaRPr>
          </a:p>
        </p:txBody>
      </p:sp>
    </p:spTree>
    <p:extLst>
      <p:ext uri="{BB962C8B-B14F-4D97-AF65-F5344CB8AC3E}">
        <p14:creationId xmlns:p14="http://schemas.microsoft.com/office/powerpoint/2010/main" val="3719986121"/>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Afbeelding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Tekstvak 2"/>
          <p:cNvSpPr txBox="1"/>
          <p:nvPr/>
        </p:nvSpPr>
        <p:spPr>
          <a:xfrm>
            <a:off x="7307035" y="6488668"/>
            <a:ext cx="1836965"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nl-NL" dirty="0" smtClean="0">
                <a:solidFill>
                  <a:prstClr val="black"/>
                </a:solidFill>
              </a:rPr>
              <a:t>Materiaalopslag</a:t>
            </a:r>
            <a:endParaRPr lang="nl-NL" dirty="0">
              <a:solidFill>
                <a:prstClr val="black"/>
              </a:solidFill>
            </a:endParaRPr>
          </a:p>
        </p:txBody>
      </p:sp>
    </p:spTree>
    <p:extLst>
      <p:ext uri="{BB962C8B-B14F-4D97-AF65-F5344CB8AC3E}">
        <p14:creationId xmlns:p14="http://schemas.microsoft.com/office/powerpoint/2010/main" val="4107052059"/>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Afbeelding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715807742"/>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Afbeelding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9144000" cy="6096000"/>
          </a:xfrm>
          <a:prstGeom prst="rect">
            <a:avLst/>
          </a:prstGeom>
        </p:spPr>
      </p:pic>
      <p:sp>
        <p:nvSpPr>
          <p:cNvPr id="5" name="Tekstvak 4"/>
          <p:cNvSpPr txBox="1"/>
          <p:nvPr/>
        </p:nvSpPr>
        <p:spPr>
          <a:xfrm>
            <a:off x="7551964" y="6479194"/>
            <a:ext cx="1592037"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defTabSz="457200" fontAlgn="base">
              <a:spcBef>
                <a:spcPct val="0"/>
              </a:spcBef>
              <a:spcAft>
                <a:spcPct val="0"/>
              </a:spcAft>
            </a:pPr>
            <a:r>
              <a:rPr lang="nl-NL" dirty="0" smtClean="0">
                <a:solidFill>
                  <a:prstClr val="black"/>
                </a:solidFill>
              </a:rPr>
              <a:t>timmeren</a:t>
            </a:r>
            <a:endParaRPr lang="nl-NL" dirty="0">
              <a:solidFill>
                <a:prstClr val="black"/>
              </a:solidFill>
            </a:endParaRPr>
          </a:p>
        </p:txBody>
      </p:sp>
    </p:spTree>
    <p:extLst>
      <p:ext uri="{BB962C8B-B14F-4D97-AF65-F5344CB8AC3E}">
        <p14:creationId xmlns:p14="http://schemas.microsoft.com/office/powerpoint/2010/main" val="3992848457"/>
      </p:ext>
    </p:extLst>
  </p:cSld>
  <p:clrMapOvr>
    <a:masterClrMapping/>
  </p:clrMapOvr>
  <mc:AlternateContent xmlns:mc="http://schemas.openxmlformats.org/markup-compatibility/2006" xmlns:p14="http://schemas.microsoft.com/office/powerpoint/2010/main">
    <mc:Choice Requires="p14">
      <p:transition spd="slow" p14:dur="3000">
        <p:fade/>
      </p:transition>
    </mc:Choice>
    <mc:Fallback xmlns="">
      <p:transition spd="slow">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ekstvak 3"/>
          <p:cNvSpPr txBox="1"/>
          <p:nvPr/>
        </p:nvSpPr>
        <p:spPr>
          <a:xfrm>
            <a:off x="7551964" y="6479194"/>
            <a:ext cx="1592037"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defTabSz="457200" fontAlgn="base">
              <a:spcBef>
                <a:spcPct val="0"/>
              </a:spcBef>
              <a:spcAft>
                <a:spcPct val="0"/>
              </a:spcAft>
            </a:pPr>
            <a:r>
              <a:rPr lang="nl-NL" dirty="0" smtClean="0">
                <a:solidFill>
                  <a:prstClr val="black"/>
                </a:solidFill>
              </a:rPr>
              <a:t>timmeren</a:t>
            </a:r>
            <a:endParaRPr lang="nl-NL" dirty="0">
              <a:solidFill>
                <a:prstClr val="black"/>
              </a:solidFill>
            </a:endParaRPr>
          </a:p>
        </p:txBody>
      </p:sp>
      <p:pic>
        <p:nvPicPr>
          <p:cNvPr id="3" name="Afbeelding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9144000" cy="6096000"/>
          </a:xfrm>
          <a:prstGeom prst="rect">
            <a:avLst/>
          </a:prstGeom>
        </p:spPr>
      </p:pic>
      <p:sp>
        <p:nvSpPr>
          <p:cNvPr id="5" name="Rechthoek 5"/>
          <p:cNvSpPr>
            <a:spLocks noChangeArrowheads="1"/>
          </p:cNvSpPr>
          <p:nvPr/>
        </p:nvSpPr>
        <p:spPr bwMode="auto">
          <a:xfrm>
            <a:off x="0" y="6065006"/>
            <a:ext cx="770708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defTabSz="457200" eaLnBrk="1" fontAlgn="base" hangingPunct="1">
              <a:spcBef>
                <a:spcPct val="0"/>
              </a:spcBef>
              <a:spcAft>
                <a:spcPct val="0"/>
              </a:spcAft>
            </a:pPr>
            <a:r>
              <a:rPr lang="nl-NL" altLang="nl-NL" sz="2000" dirty="0" smtClean="0">
                <a:solidFill>
                  <a:srgbClr val="FFFFFF"/>
                </a:solidFill>
              </a:rPr>
              <a:t>Nieuwe kleurstelling wand</a:t>
            </a:r>
            <a:endParaRPr lang="nl-NL" altLang="nl-NL" sz="2800" dirty="0">
              <a:solidFill>
                <a:srgbClr val="FFFFFF"/>
              </a:solidFill>
            </a:endParaRPr>
          </a:p>
        </p:txBody>
      </p:sp>
    </p:spTree>
    <p:extLst>
      <p:ext uri="{BB962C8B-B14F-4D97-AF65-F5344CB8AC3E}">
        <p14:creationId xmlns:p14="http://schemas.microsoft.com/office/powerpoint/2010/main" val="3707852156"/>
      </p:ext>
    </p:extLst>
  </p:cSld>
  <p:clrMapOvr>
    <a:masterClrMapping/>
  </p:clrMapOvr>
  <mc:AlternateContent xmlns:mc="http://schemas.openxmlformats.org/markup-compatibility/2006" xmlns:p14="http://schemas.microsoft.com/office/powerpoint/2010/main">
    <mc:Choice Requires="p14">
      <p:transition spd="slow" p14:dur="3000">
        <p:fade/>
      </p:transition>
    </mc:Choice>
    <mc:Fallback xmlns="">
      <p:transition spd="slow">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Afbeelding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00500" y="-20887"/>
            <a:ext cx="5143500" cy="6858000"/>
          </a:xfrm>
          <a:prstGeom prst="rect">
            <a:avLst/>
          </a:prstGeom>
        </p:spPr>
      </p:pic>
      <p:sp>
        <p:nvSpPr>
          <p:cNvPr id="4" name="Tekstvak 3"/>
          <p:cNvSpPr txBox="1"/>
          <p:nvPr/>
        </p:nvSpPr>
        <p:spPr>
          <a:xfrm>
            <a:off x="7143748" y="6467781"/>
            <a:ext cx="2000252"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defTabSz="457200" fontAlgn="base">
              <a:spcBef>
                <a:spcPct val="0"/>
              </a:spcBef>
              <a:spcAft>
                <a:spcPct val="0"/>
              </a:spcAft>
            </a:pPr>
            <a:r>
              <a:rPr lang="nl-NL" dirty="0">
                <a:solidFill>
                  <a:prstClr val="black"/>
                </a:solidFill>
              </a:rPr>
              <a:t>Installatiekubussen</a:t>
            </a:r>
          </a:p>
        </p:txBody>
      </p:sp>
    </p:spTree>
    <p:extLst>
      <p:ext uri="{BB962C8B-B14F-4D97-AF65-F5344CB8AC3E}">
        <p14:creationId xmlns:p14="http://schemas.microsoft.com/office/powerpoint/2010/main" val="2853234839"/>
      </p:ext>
    </p:extLst>
  </p:cSld>
  <p:clrMapOvr>
    <a:masterClrMapping/>
  </p:clrMapOvr>
  <mc:AlternateContent xmlns:mc="http://schemas.openxmlformats.org/markup-compatibility/2006" xmlns:p14="http://schemas.microsoft.com/office/powerpoint/2010/main">
    <mc:Choice Requires="p14">
      <p:transition spd="slow" p14:dur="3000">
        <p:fade/>
      </p:transition>
    </mc:Choice>
    <mc:Fallback xmlns="">
      <p:transition spd="slow">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6388" name="Rechthoek 5"/>
          <p:cNvSpPr>
            <a:spLocks noChangeArrowheads="1"/>
          </p:cNvSpPr>
          <p:nvPr/>
        </p:nvSpPr>
        <p:spPr bwMode="auto">
          <a:xfrm>
            <a:off x="-1" y="6065359"/>
            <a:ext cx="400587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defTabSz="457200" eaLnBrk="1" fontAlgn="base" hangingPunct="1">
              <a:spcBef>
                <a:spcPct val="0"/>
              </a:spcBef>
              <a:spcAft>
                <a:spcPct val="0"/>
              </a:spcAft>
            </a:pPr>
            <a:r>
              <a:rPr lang="nl-NL" altLang="nl-NL" sz="2000" dirty="0" smtClean="0">
                <a:solidFill>
                  <a:srgbClr val="FFFFFF"/>
                </a:solidFill>
              </a:rPr>
              <a:t>Afdekranden, nummers en kleur</a:t>
            </a:r>
            <a:r>
              <a:rPr lang="nl-NL" altLang="nl-NL" sz="2800" dirty="0" smtClean="0">
                <a:solidFill>
                  <a:srgbClr val="FFFFFF"/>
                </a:solidFill>
              </a:rPr>
              <a:t> </a:t>
            </a:r>
            <a:endParaRPr lang="nl-NL" altLang="nl-NL" sz="2800" dirty="0">
              <a:solidFill>
                <a:srgbClr val="FFFFFF"/>
              </a:solidFill>
            </a:endParaRPr>
          </a:p>
        </p:txBody>
      </p:sp>
      <p:pic>
        <p:nvPicPr>
          <p:cNvPr id="3" name="Afbeelding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05875" y="0"/>
            <a:ext cx="5138125" cy="6858000"/>
          </a:xfrm>
          <a:prstGeom prst="rect">
            <a:avLst/>
          </a:prstGeom>
        </p:spPr>
      </p:pic>
      <p:sp>
        <p:nvSpPr>
          <p:cNvPr id="4" name="Tekstvak 3"/>
          <p:cNvSpPr txBox="1"/>
          <p:nvPr/>
        </p:nvSpPr>
        <p:spPr>
          <a:xfrm>
            <a:off x="7143748" y="6467781"/>
            <a:ext cx="2000252"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defTabSz="457200" fontAlgn="base">
              <a:spcBef>
                <a:spcPct val="0"/>
              </a:spcBef>
              <a:spcAft>
                <a:spcPct val="0"/>
              </a:spcAft>
            </a:pPr>
            <a:r>
              <a:rPr lang="nl-NL" dirty="0">
                <a:solidFill>
                  <a:prstClr val="black"/>
                </a:solidFill>
              </a:rPr>
              <a:t>Installatiekubussen</a:t>
            </a:r>
          </a:p>
        </p:txBody>
      </p:sp>
    </p:spTree>
    <p:extLst>
      <p:ext uri="{BB962C8B-B14F-4D97-AF65-F5344CB8AC3E}">
        <p14:creationId xmlns:p14="http://schemas.microsoft.com/office/powerpoint/2010/main" val="3379207093"/>
      </p:ext>
    </p:extLst>
  </p:cSld>
  <p:clrMapOvr>
    <a:masterClrMapping/>
  </p:clrMapOvr>
  <mc:AlternateContent xmlns:mc="http://schemas.openxmlformats.org/markup-compatibility/2006" xmlns:p14="http://schemas.microsoft.com/office/powerpoint/2010/main">
    <mc:Choice Requires="p14">
      <p:transition spd="slow" p14:dur="3000">
        <p:fade/>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itel 3"/>
          <p:cNvSpPr>
            <a:spLocks noGrp="1"/>
          </p:cNvSpPr>
          <p:nvPr>
            <p:ph type="title" idx="4294967295"/>
          </p:nvPr>
        </p:nvSpPr>
        <p:spPr bwMode="auto">
          <a:xfrm>
            <a:off x="871538" y="1600200"/>
            <a:ext cx="7823200" cy="1143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eaLnBrk="1" hangingPunct="1"/>
            <a:r>
              <a:rPr lang="nl-NL" altLang="nl-NL" dirty="0" smtClean="0">
                <a:ea typeface="ＭＳ Ｐゴシック" pitchFamily="34" charset="-128"/>
              </a:rPr>
              <a:t>Achtergrond</a:t>
            </a:r>
            <a:endParaRPr lang="nl-NL" altLang="nl-NL" b="1" dirty="0" smtClean="0">
              <a:solidFill>
                <a:srgbClr val="601714"/>
              </a:solidFill>
              <a:latin typeface="Metron Text OT" pitchFamily="44" charset="-18"/>
              <a:ea typeface="ＭＳ Ｐゴシック" pitchFamily="34" charset="-128"/>
            </a:endParaRPr>
          </a:p>
        </p:txBody>
      </p:sp>
      <p:sp>
        <p:nvSpPr>
          <p:cNvPr id="76803" name="Tijdelijke aanduiding voor inhoud 4"/>
          <p:cNvSpPr>
            <a:spLocks noGrp="1"/>
          </p:cNvSpPr>
          <p:nvPr>
            <p:ph idx="4294967295"/>
          </p:nvPr>
        </p:nvSpPr>
        <p:spPr bwMode="auto">
          <a:xfrm>
            <a:off x="871538" y="2261507"/>
            <a:ext cx="7612062" cy="407397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indent="0" eaLnBrk="1" hangingPunct="1">
              <a:buNone/>
            </a:pPr>
            <a:r>
              <a:rPr lang="nl-NL" altLang="nl-NL" sz="2200" dirty="0" smtClean="0">
                <a:ea typeface="ＭＳ Ｐゴシック" pitchFamily="34" charset="-128"/>
              </a:rPr>
              <a:t>De hier verzamelde plannen zijn de uitkomst van de workshop: </a:t>
            </a:r>
          </a:p>
          <a:p>
            <a:pPr marL="0" indent="0" eaLnBrk="1" hangingPunct="1">
              <a:buNone/>
            </a:pPr>
            <a:r>
              <a:rPr lang="nl-NL" altLang="nl-NL" sz="2200" dirty="0" smtClean="0">
                <a:ea typeface="ＭＳ Ｐゴシック" pitchFamily="34" charset="-128"/>
              </a:rPr>
              <a:t>“Pimp je Les lokaal “ die afgelopen voorjaar op diverse VMBO Colleges werd gehouden.</a:t>
            </a:r>
          </a:p>
          <a:p>
            <a:pPr marL="0" indent="0" eaLnBrk="1" hangingPunct="1">
              <a:buNone/>
            </a:pPr>
            <a:r>
              <a:rPr lang="nl-NL" altLang="nl-NL" sz="2200" dirty="0" smtClean="0">
                <a:ea typeface="ＭＳ Ｐゴシック" pitchFamily="34" charset="-128"/>
              </a:rPr>
              <a:t>Deze was het vervolg op het in 2014 uitgevoerde actieplan voor de upgrade van praktijklokalen van het profiel BWI van het vmbo.</a:t>
            </a:r>
          </a:p>
          <a:p>
            <a:pPr marL="0" indent="0" eaLnBrk="1" hangingPunct="1">
              <a:buNone/>
            </a:pPr>
            <a:endParaRPr lang="nl-NL" altLang="nl-NL" sz="2200" dirty="0" smtClean="0">
              <a:ea typeface="ＭＳ Ｐゴシック" pitchFamily="34" charset="-128"/>
            </a:endParaRPr>
          </a:p>
          <a:p>
            <a:pPr marL="0" indent="0" eaLnBrk="1" hangingPunct="1">
              <a:buNone/>
            </a:pPr>
            <a:r>
              <a:rPr lang="nl-NL" altLang="nl-NL" sz="2200" dirty="0" smtClean="0">
                <a:ea typeface="ＭＳ Ｐゴシック" pitchFamily="34" charset="-128"/>
              </a:rPr>
              <a:t>De volgende scholen hebben deelgenomen aan de workshops:</a:t>
            </a:r>
            <a:endParaRPr lang="nl-NL" altLang="nl-NL" sz="2200" dirty="0">
              <a:ea typeface="ＭＳ Ｐゴシック" pitchFamily="34" charset="-128"/>
            </a:endParaRPr>
          </a:p>
        </p:txBody>
      </p:sp>
    </p:spTree>
    <p:extLst>
      <p:ext uri="{BB962C8B-B14F-4D97-AF65-F5344CB8AC3E}">
        <p14:creationId xmlns:p14="http://schemas.microsoft.com/office/powerpoint/2010/main" val="622839447"/>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7170" name="Titel 3"/>
          <p:cNvSpPr>
            <a:spLocks noGrp="1"/>
          </p:cNvSpPr>
          <p:nvPr>
            <p:ph type="title"/>
          </p:nvPr>
        </p:nvSpPr>
        <p:spPr bwMode="auto">
          <a:xfrm>
            <a:off x="871538" y="1681163"/>
            <a:ext cx="7612062"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pPr eaLnBrk="1" hangingPunct="1"/>
            <a:r>
              <a:rPr lang="nl-NL" altLang="nl-NL" sz="2800" b="0" dirty="0" smtClean="0">
                <a:solidFill>
                  <a:schemeClr val="tx1"/>
                </a:solidFill>
                <a:latin typeface="Calibri" pitchFamily="34" charset="0"/>
                <a:ea typeface="ＭＳ Ｐゴシック" pitchFamily="34" charset="-128"/>
              </a:rPr>
              <a:t>Bewegwijzering – Ruimte begrijpen</a:t>
            </a:r>
            <a:endParaRPr lang="nl-NL" altLang="nl-NL" dirty="0" smtClean="0">
              <a:solidFill>
                <a:schemeClr val="tx1"/>
              </a:solidFill>
              <a:latin typeface="Calibri" pitchFamily="34" charset="0"/>
              <a:ea typeface="ＭＳ Ｐゴシック" pitchFamily="34" charset="-128"/>
            </a:endParaRPr>
          </a:p>
        </p:txBody>
      </p:sp>
      <p:sp>
        <p:nvSpPr>
          <p:cNvPr id="2" name="Tijdelijke aanduiding voor inhoud 1"/>
          <p:cNvSpPr>
            <a:spLocks noGrp="1"/>
          </p:cNvSpPr>
          <p:nvPr>
            <p:ph idx="1"/>
          </p:nvPr>
        </p:nvSpPr>
        <p:spPr/>
        <p:txBody>
          <a:bodyPr/>
          <a:lstStyle/>
          <a:p>
            <a:r>
              <a:rPr lang="nl-NL" dirty="0" smtClean="0"/>
              <a:t>Nadat al het  achterhaalde of overbodige beeldmateriaal is verwijderd, is goede bewegwijzering in de lokalen een goed hulpmiddel om overzicht te creëren. Sommigen scholen hebben aparte ruimtes voor de diverse richtingen maar vaak zijn er ook leerpleinen waar het soms moeilijk is om je te oriënteren.</a:t>
            </a:r>
            <a:endParaRPr lang="nl-NL" dirty="0"/>
          </a:p>
        </p:txBody>
      </p:sp>
    </p:spTree>
    <p:extLst>
      <p:ext uri="{BB962C8B-B14F-4D97-AF65-F5344CB8AC3E}">
        <p14:creationId xmlns:p14="http://schemas.microsoft.com/office/powerpoint/2010/main" val="8732373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Afbeelding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539974781"/>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Afbeelding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641763981"/>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Afbeelding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469853346"/>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Afbeelding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267531669"/>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Afbeelding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056416"/>
          </a:xfrm>
          <a:prstGeom prst="rect">
            <a:avLst/>
          </a:prstGeom>
        </p:spPr>
      </p:pic>
      <p:sp>
        <p:nvSpPr>
          <p:cNvPr id="4" name="Tekstvak 3"/>
          <p:cNvSpPr txBox="1"/>
          <p:nvPr/>
        </p:nvSpPr>
        <p:spPr>
          <a:xfrm>
            <a:off x="7470322" y="6479194"/>
            <a:ext cx="1673680"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defTabSz="457200" fontAlgn="base">
              <a:spcBef>
                <a:spcPct val="0"/>
              </a:spcBef>
              <a:spcAft>
                <a:spcPct val="0"/>
              </a:spcAft>
            </a:pPr>
            <a:r>
              <a:rPr lang="nl-NL" dirty="0">
                <a:solidFill>
                  <a:prstClr val="black"/>
                </a:solidFill>
              </a:rPr>
              <a:t>Praktijklokaal</a:t>
            </a:r>
          </a:p>
        </p:txBody>
      </p:sp>
    </p:spTree>
    <p:extLst>
      <p:ext uri="{BB962C8B-B14F-4D97-AF65-F5344CB8AC3E}">
        <p14:creationId xmlns:p14="http://schemas.microsoft.com/office/powerpoint/2010/main" val="4199273345"/>
      </p:ext>
    </p:extLst>
  </p:cSld>
  <p:clrMapOvr>
    <a:masterClrMapping/>
  </p:clrMapOvr>
  <mc:AlternateContent xmlns:mc="http://schemas.openxmlformats.org/markup-compatibility/2006" xmlns:p14="http://schemas.microsoft.com/office/powerpoint/2010/main">
    <mc:Choice Requires="p14">
      <p:transition spd="slow" p14:dur="3000">
        <p:fade/>
      </p:transition>
    </mc:Choice>
    <mc:Fallback xmlns="">
      <p:transition spd="slow">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Afbeelding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056416"/>
          </a:xfrm>
          <a:prstGeom prst="rect">
            <a:avLst/>
          </a:prstGeom>
        </p:spPr>
      </p:pic>
      <p:sp>
        <p:nvSpPr>
          <p:cNvPr id="5" name="Rechthoek 5"/>
          <p:cNvSpPr>
            <a:spLocks noChangeArrowheads="1"/>
          </p:cNvSpPr>
          <p:nvPr/>
        </p:nvSpPr>
        <p:spPr bwMode="auto">
          <a:xfrm>
            <a:off x="0" y="6082040"/>
            <a:ext cx="584872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defTabSz="457200" eaLnBrk="1" fontAlgn="base" hangingPunct="1">
              <a:spcBef>
                <a:spcPct val="0"/>
              </a:spcBef>
              <a:spcAft>
                <a:spcPct val="0"/>
              </a:spcAft>
            </a:pPr>
            <a:r>
              <a:rPr lang="nl-NL" altLang="nl-NL" sz="2000" dirty="0" smtClean="0">
                <a:solidFill>
                  <a:srgbClr val="FFFFFF"/>
                </a:solidFill>
              </a:rPr>
              <a:t>Overzicht lokaal door teksten en kleur</a:t>
            </a:r>
            <a:r>
              <a:rPr lang="nl-NL" altLang="nl-NL" sz="2800" dirty="0" smtClean="0">
                <a:solidFill>
                  <a:srgbClr val="FFFFFF"/>
                </a:solidFill>
              </a:rPr>
              <a:t> </a:t>
            </a:r>
            <a:endParaRPr lang="nl-NL" altLang="nl-NL" sz="2800" dirty="0">
              <a:solidFill>
                <a:srgbClr val="FFFFFF"/>
              </a:solidFill>
            </a:endParaRPr>
          </a:p>
        </p:txBody>
      </p:sp>
      <p:sp>
        <p:nvSpPr>
          <p:cNvPr id="4" name="Tekstvak 3"/>
          <p:cNvSpPr txBox="1"/>
          <p:nvPr/>
        </p:nvSpPr>
        <p:spPr>
          <a:xfrm>
            <a:off x="7470322" y="6479194"/>
            <a:ext cx="1673680"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defTabSz="457200" fontAlgn="base">
              <a:spcBef>
                <a:spcPct val="0"/>
              </a:spcBef>
              <a:spcAft>
                <a:spcPct val="0"/>
              </a:spcAft>
            </a:pPr>
            <a:r>
              <a:rPr lang="nl-NL" dirty="0">
                <a:solidFill>
                  <a:prstClr val="black"/>
                </a:solidFill>
              </a:rPr>
              <a:t>Praktijklokaal</a:t>
            </a:r>
          </a:p>
        </p:txBody>
      </p:sp>
    </p:spTree>
    <p:extLst>
      <p:ext uri="{BB962C8B-B14F-4D97-AF65-F5344CB8AC3E}">
        <p14:creationId xmlns:p14="http://schemas.microsoft.com/office/powerpoint/2010/main" val="1024756445"/>
      </p:ext>
    </p:extLst>
  </p:cSld>
  <p:clrMapOvr>
    <a:masterClrMapping/>
  </p:clrMapOvr>
  <mc:AlternateContent xmlns:mc="http://schemas.openxmlformats.org/markup-compatibility/2006" xmlns:p14="http://schemas.microsoft.com/office/powerpoint/2010/main">
    <mc:Choice Requires="p14">
      <p:transition spd="slow" p14:dur="3000">
        <p:fade/>
      </p:transition>
    </mc:Choice>
    <mc:Fallback xmlns="">
      <p:transition spd="slow">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7920000" cy="59363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kstvak 3"/>
          <p:cNvSpPr txBox="1"/>
          <p:nvPr/>
        </p:nvSpPr>
        <p:spPr>
          <a:xfrm>
            <a:off x="6972300" y="6479194"/>
            <a:ext cx="2171701"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defTabSz="457200" fontAlgn="base">
              <a:spcBef>
                <a:spcPct val="0"/>
              </a:spcBef>
              <a:spcAft>
                <a:spcPct val="0"/>
              </a:spcAft>
            </a:pPr>
            <a:r>
              <a:rPr lang="nl-NL" dirty="0" smtClean="0">
                <a:solidFill>
                  <a:prstClr val="black"/>
                </a:solidFill>
              </a:rPr>
              <a:t>Ruimte 3 - timmeren</a:t>
            </a:r>
            <a:endParaRPr lang="nl-NL" dirty="0">
              <a:solidFill>
                <a:prstClr val="black"/>
              </a:solidFill>
            </a:endParaRPr>
          </a:p>
        </p:txBody>
      </p:sp>
    </p:spTree>
    <p:extLst>
      <p:ext uri="{BB962C8B-B14F-4D97-AF65-F5344CB8AC3E}">
        <p14:creationId xmlns:p14="http://schemas.microsoft.com/office/powerpoint/2010/main" val="2427909344"/>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ekstvak 3"/>
          <p:cNvSpPr txBox="1"/>
          <p:nvPr/>
        </p:nvSpPr>
        <p:spPr>
          <a:xfrm>
            <a:off x="6972300" y="6479194"/>
            <a:ext cx="2171701"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defTabSz="457200" fontAlgn="base">
              <a:spcBef>
                <a:spcPct val="0"/>
              </a:spcBef>
              <a:spcAft>
                <a:spcPct val="0"/>
              </a:spcAft>
            </a:pPr>
            <a:r>
              <a:rPr lang="nl-NL" dirty="0" smtClean="0">
                <a:solidFill>
                  <a:prstClr val="black"/>
                </a:solidFill>
              </a:rPr>
              <a:t>Ruimte 3 - timmeren</a:t>
            </a:r>
            <a:endParaRPr lang="nl-NL" dirty="0">
              <a:solidFill>
                <a:prstClr val="black"/>
              </a:solidFill>
            </a:endParaRPr>
          </a:p>
        </p:txBody>
      </p:sp>
      <p:pic>
        <p:nvPicPr>
          <p:cNvPr id="2" name="Afbeelding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7920000" cy="5938475"/>
          </a:xfrm>
          <a:prstGeom prst="rect">
            <a:avLst/>
          </a:prstGeom>
        </p:spPr>
      </p:pic>
    </p:spTree>
    <p:extLst>
      <p:ext uri="{BB962C8B-B14F-4D97-AF65-F5344CB8AC3E}">
        <p14:creationId xmlns:p14="http://schemas.microsoft.com/office/powerpoint/2010/main" val="3353886590"/>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ekstvak 3"/>
          <p:cNvSpPr txBox="1"/>
          <p:nvPr/>
        </p:nvSpPr>
        <p:spPr>
          <a:xfrm>
            <a:off x="6286500" y="6479194"/>
            <a:ext cx="2857501"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defTabSz="457200" fontAlgn="base">
              <a:spcBef>
                <a:spcPct val="0"/>
              </a:spcBef>
              <a:spcAft>
                <a:spcPct val="0"/>
              </a:spcAft>
            </a:pPr>
            <a:r>
              <a:rPr lang="nl-NL" dirty="0" smtClean="0">
                <a:solidFill>
                  <a:prstClr val="black"/>
                </a:solidFill>
              </a:rPr>
              <a:t>Ruimte 2 – Nieuwe afdeling</a:t>
            </a:r>
            <a:endParaRPr lang="nl-NL" dirty="0">
              <a:solidFill>
                <a:prstClr val="black"/>
              </a:solidFill>
            </a:endParaRPr>
          </a:p>
        </p:txBody>
      </p:sp>
      <p:pic>
        <p:nvPicPr>
          <p:cNvPr id="3" name="Afbeelding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7920000" cy="5940000"/>
          </a:xfrm>
          <a:prstGeom prst="rect">
            <a:avLst/>
          </a:prstGeom>
        </p:spPr>
      </p:pic>
    </p:spTree>
    <p:extLst>
      <p:ext uri="{BB962C8B-B14F-4D97-AF65-F5344CB8AC3E}">
        <p14:creationId xmlns:p14="http://schemas.microsoft.com/office/powerpoint/2010/main" val="3960287693"/>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inhoud 4"/>
          <p:cNvSpPr>
            <a:spLocks noGrp="1"/>
          </p:cNvSpPr>
          <p:nvPr>
            <p:ph idx="4294967295"/>
          </p:nvPr>
        </p:nvSpPr>
        <p:spPr bwMode="auto">
          <a:xfrm>
            <a:off x="3707904" y="1340768"/>
            <a:ext cx="5040560" cy="5184576"/>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indent="0">
              <a:buNone/>
            </a:pPr>
            <a:r>
              <a:rPr lang="nl-NL" sz="2400" dirty="0" smtClean="0"/>
              <a:t>Gemini college -</a:t>
            </a:r>
            <a:r>
              <a:rPr lang="nl-NL" sz="2400" dirty="0"/>
              <a:t>	</a:t>
            </a:r>
            <a:r>
              <a:rPr lang="nl-NL" sz="2400" dirty="0" smtClean="0"/>
              <a:t>Ridderkerk</a:t>
            </a:r>
          </a:p>
          <a:p>
            <a:pPr marL="0" indent="0">
              <a:buNone/>
            </a:pPr>
            <a:endParaRPr lang="nl-NL" sz="2400" dirty="0" smtClean="0"/>
          </a:p>
          <a:p>
            <a:pPr marL="0" indent="0">
              <a:buNone/>
            </a:pPr>
            <a:r>
              <a:rPr lang="nl-NL" sz="2400" dirty="0" err="1" smtClean="0"/>
              <a:t>Dokkinga</a:t>
            </a:r>
            <a:r>
              <a:rPr lang="nl-NL" sz="2400" dirty="0" smtClean="0"/>
              <a:t> </a:t>
            </a:r>
            <a:r>
              <a:rPr lang="nl-NL" sz="2400" dirty="0"/>
              <a:t>College - Dokkum </a:t>
            </a:r>
          </a:p>
          <a:p>
            <a:pPr marL="0" indent="0">
              <a:buNone/>
            </a:pPr>
            <a:endParaRPr lang="nl-NL" sz="2400" dirty="0" smtClean="0"/>
          </a:p>
          <a:p>
            <a:pPr marL="0" indent="0">
              <a:buNone/>
            </a:pPr>
            <a:r>
              <a:rPr lang="nl-NL" sz="2400" dirty="0" err="1" smtClean="0"/>
              <a:t>Sondervick</a:t>
            </a:r>
            <a:r>
              <a:rPr lang="nl-NL" sz="2400" dirty="0" smtClean="0"/>
              <a:t> </a:t>
            </a:r>
            <a:r>
              <a:rPr lang="nl-NL" sz="2400" dirty="0"/>
              <a:t>College </a:t>
            </a:r>
            <a:r>
              <a:rPr lang="nl-NL" sz="2400" dirty="0" smtClean="0"/>
              <a:t>- Veldhoven</a:t>
            </a:r>
            <a:endParaRPr lang="nl-NL" sz="2400" dirty="0"/>
          </a:p>
          <a:p>
            <a:pPr marL="0" indent="0">
              <a:buNone/>
            </a:pPr>
            <a:endParaRPr lang="nl-NL" sz="2400" dirty="0" smtClean="0"/>
          </a:p>
          <a:p>
            <a:pPr marL="0" indent="0">
              <a:buNone/>
            </a:pPr>
            <a:r>
              <a:rPr lang="nl-NL" sz="2400" dirty="0" err="1" smtClean="0"/>
              <a:t>Mondial</a:t>
            </a:r>
            <a:r>
              <a:rPr lang="nl-NL" sz="2400" dirty="0" smtClean="0"/>
              <a:t> </a:t>
            </a:r>
            <a:r>
              <a:rPr lang="nl-NL" sz="2400" dirty="0"/>
              <a:t>College </a:t>
            </a:r>
            <a:r>
              <a:rPr lang="nl-NL" sz="2400" dirty="0" smtClean="0"/>
              <a:t>- Nijmegen</a:t>
            </a:r>
            <a:endParaRPr lang="nl-NL" sz="2400" dirty="0"/>
          </a:p>
          <a:p>
            <a:pPr marL="0" indent="0">
              <a:buNone/>
            </a:pPr>
            <a:endParaRPr lang="nl-NL" sz="2400" dirty="0" smtClean="0"/>
          </a:p>
          <a:p>
            <a:pPr marL="0" indent="0">
              <a:buNone/>
            </a:pPr>
            <a:r>
              <a:rPr lang="nl-NL" sz="2400" dirty="0" smtClean="0"/>
              <a:t>Kempenhorst College - Oirschot</a:t>
            </a:r>
            <a:endParaRPr lang="nl-NL" sz="2400" dirty="0"/>
          </a:p>
          <a:p>
            <a:pPr marL="0" indent="0">
              <a:buNone/>
            </a:pPr>
            <a:endParaRPr lang="nl-NL" sz="2400" dirty="0" smtClean="0"/>
          </a:p>
          <a:p>
            <a:pPr marL="0" indent="0">
              <a:buNone/>
            </a:pPr>
            <a:r>
              <a:rPr lang="nl-NL" sz="2400" dirty="0"/>
              <a:t>Commanderij College Gemert</a:t>
            </a:r>
          </a:p>
          <a:p>
            <a:endParaRPr lang="nl-NL" sz="2400" dirty="0"/>
          </a:p>
          <a:p>
            <a:pPr marL="0" indent="0">
              <a:buNone/>
            </a:pPr>
            <a:endParaRPr lang="nl-NL" sz="2400" dirty="0"/>
          </a:p>
          <a:p>
            <a:pPr marL="0" indent="0" eaLnBrk="1" hangingPunct="1">
              <a:buFont typeface="Arial" pitchFamily="34" charset="0"/>
              <a:buNone/>
              <a:defRPr/>
            </a:pPr>
            <a:endParaRPr lang="nl-NL" altLang="nl-NL" sz="2400" dirty="0" smtClean="0">
              <a:ea typeface="ＭＳ Ｐゴシック" pitchFamily="34" charset="-128"/>
            </a:endParaRPr>
          </a:p>
          <a:p>
            <a:pPr eaLnBrk="1" hangingPunct="1">
              <a:defRPr/>
            </a:pPr>
            <a:endParaRPr lang="nl-NL" altLang="nl-NL" sz="2400" dirty="0" smtClean="0">
              <a:ea typeface="ＭＳ Ｐゴシック" pitchFamily="34" charset="-128"/>
            </a:endParaRPr>
          </a:p>
        </p:txBody>
      </p:sp>
      <p:pic>
        <p:nvPicPr>
          <p:cNvPr id="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9621" y="1269006"/>
            <a:ext cx="1372346" cy="8072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Afbeelding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7275" y="2924944"/>
            <a:ext cx="2744692" cy="597600"/>
          </a:xfrm>
          <a:prstGeom prst="rect">
            <a:avLst/>
          </a:prstGeom>
        </p:spPr>
      </p:pic>
      <p:pic>
        <p:nvPicPr>
          <p:cNvPr id="9" name="Afbeelding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59621" y="4581128"/>
            <a:ext cx="1372346" cy="760433"/>
          </a:xfrm>
          <a:prstGeom prst="rect">
            <a:avLst/>
          </a:prstGeom>
        </p:spPr>
      </p:pic>
      <p:pic>
        <p:nvPicPr>
          <p:cNvPr id="1026"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1560" y="5445224"/>
            <a:ext cx="2743200" cy="9962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Afbeelding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10107" y="3645024"/>
            <a:ext cx="1656000" cy="1080000"/>
          </a:xfrm>
          <a:prstGeom prst="rect">
            <a:avLst/>
          </a:prstGeom>
        </p:spPr>
      </p:pic>
      <p:pic>
        <p:nvPicPr>
          <p:cNvPr id="2" name="Afbeelding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831780" y="2091649"/>
            <a:ext cx="1300187" cy="790897"/>
          </a:xfrm>
          <a:prstGeom prst="rect">
            <a:avLst/>
          </a:prstGeom>
        </p:spPr>
      </p:pic>
    </p:spTree>
    <p:extLst>
      <p:ext uri="{BB962C8B-B14F-4D97-AF65-F5344CB8AC3E}">
        <p14:creationId xmlns:p14="http://schemas.microsoft.com/office/powerpoint/2010/main" val="2105302133"/>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Afbeelding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7920000" cy="5940000"/>
          </a:xfrm>
          <a:prstGeom prst="rect">
            <a:avLst/>
          </a:prstGeom>
        </p:spPr>
      </p:pic>
      <p:sp>
        <p:nvSpPr>
          <p:cNvPr id="5" name="Tekstvak 4"/>
          <p:cNvSpPr txBox="1"/>
          <p:nvPr/>
        </p:nvSpPr>
        <p:spPr>
          <a:xfrm>
            <a:off x="6286500" y="6479194"/>
            <a:ext cx="2857501"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defTabSz="457200" fontAlgn="base">
              <a:spcBef>
                <a:spcPct val="0"/>
              </a:spcBef>
              <a:spcAft>
                <a:spcPct val="0"/>
              </a:spcAft>
            </a:pPr>
            <a:r>
              <a:rPr lang="nl-NL" dirty="0" smtClean="0">
                <a:solidFill>
                  <a:prstClr val="black"/>
                </a:solidFill>
              </a:rPr>
              <a:t>Ruimte 2 – Nieuwe afdeling</a:t>
            </a:r>
            <a:endParaRPr lang="nl-NL" dirty="0">
              <a:solidFill>
                <a:prstClr val="black"/>
              </a:solidFill>
            </a:endParaRPr>
          </a:p>
        </p:txBody>
      </p:sp>
    </p:spTree>
    <p:extLst>
      <p:ext uri="{BB962C8B-B14F-4D97-AF65-F5344CB8AC3E}">
        <p14:creationId xmlns:p14="http://schemas.microsoft.com/office/powerpoint/2010/main" val="2913775567"/>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el 3"/>
          <p:cNvSpPr>
            <a:spLocks noGrp="1"/>
          </p:cNvSpPr>
          <p:nvPr>
            <p:ph type="title" idx="4294967295"/>
          </p:nvPr>
        </p:nvSpPr>
        <p:spPr bwMode="auto">
          <a:xfrm>
            <a:off x="871538" y="1600200"/>
            <a:ext cx="7896225" cy="1143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eaLnBrk="1" hangingPunct="1"/>
            <a:r>
              <a:rPr lang="nl-NL" altLang="nl-NL" sz="3600" dirty="0" smtClean="0">
                <a:ea typeface="ＭＳ Ｐゴシック" pitchFamily="34" charset="-128"/>
              </a:rPr>
              <a:t>Kleur - ruimte beleven</a:t>
            </a:r>
          </a:p>
        </p:txBody>
      </p:sp>
      <p:sp>
        <p:nvSpPr>
          <p:cNvPr id="10243" name="Tijdelijke aanduiding voor inhoud 4"/>
          <p:cNvSpPr>
            <a:spLocks noGrp="1"/>
          </p:cNvSpPr>
          <p:nvPr>
            <p:ph idx="4294967295"/>
          </p:nvPr>
        </p:nvSpPr>
        <p:spPr bwMode="auto">
          <a:xfrm>
            <a:off x="871538" y="2246313"/>
            <a:ext cx="7612062" cy="34194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nl-NL" altLang="nl-NL" sz="2400" dirty="0" smtClean="0">
                <a:solidFill>
                  <a:srgbClr val="003B47"/>
                </a:solidFill>
                <a:ea typeface="ＭＳ Ｐゴシック" pitchFamily="34" charset="-128"/>
              </a:rPr>
              <a:t>Kleuren hebben ook veel invloed op een ruimte. In het algemeen is een drukke kleurstelling niet wenselijk in een omgeving waar rust en concentratie gewenst zijn. Accenten in fellere kleuren kunnen helpen om ruimtes te definiëren. Veel van de bestaande lesruimte kunnen wel een nieuw kleurtje gebruiken. Wees niet bang en durf op te vallen!</a:t>
            </a:r>
            <a:endParaRPr lang="nl-NL" altLang="nl-NL" sz="2400" dirty="0" smtClean="0">
              <a:solidFill>
                <a:srgbClr val="003B47"/>
              </a:solidFill>
              <a:latin typeface="Metron Text OT" pitchFamily="44" charset="-18"/>
              <a:ea typeface="ＭＳ Ｐゴシック" pitchFamily="34" charset="-128"/>
            </a:endParaRPr>
          </a:p>
        </p:txBody>
      </p:sp>
    </p:spTree>
    <p:extLst>
      <p:ext uri="{BB962C8B-B14F-4D97-AF65-F5344CB8AC3E}">
        <p14:creationId xmlns:p14="http://schemas.microsoft.com/office/powerpoint/2010/main" val="374532714"/>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4111"/>
            <a:ext cx="4014923" cy="2998800"/>
          </a:xfrm>
          <a:prstGeom prst="rect">
            <a:avLst/>
          </a:prstGeom>
        </p:spPr>
      </p:pic>
      <p:pic>
        <p:nvPicPr>
          <p:cNvPr id="6" name="Afbeelding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59999" y="0"/>
            <a:ext cx="5184001" cy="2998800"/>
          </a:xfrm>
          <a:prstGeom prst="rect">
            <a:avLst/>
          </a:prstGeom>
        </p:spPr>
      </p:pic>
      <p:pic>
        <p:nvPicPr>
          <p:cNvPr id="7" name="Afbeelding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60000" y="2998800"/>
            <a:ext cx="1993346" cy="2998800"/>
          </a:xfrm>
          <a:prstGeom prst="rect">
            <a:avLst/>
          </a:prstGeom>
        </p:spPr>
      </p:pic>
      <p:pic>
        <p:nvPicPr>
          <p:cNvPr id="8" name="Afbeelding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3012911"/>
            <a:ext cx="3960000" cy="3000000"/>
          </a:xfrm>
          <a:prstGeom prst="rect">
            <a:avLst/>
          </a:prstGeom>
        </p:spPr>
      </p:pic>
      <p:pic>
        <p:nvPicPr>
          <p:cNvPr id="9" name="Afbeelding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953346" y="2998800"/>
            <a:ext cx="3190654" cy="2998800"/>
          </a:xfrm>
          <a:prstGeom prst="rect">
            <a:avLst/>
          </a:prstGeom>
        </p:spPr>
      </p:pic>
      <p:sp>
        <p:nvSpPr>
          <p:cNvPr id="10" name="Tekstvak 9"/>
          <p:cNvSpPr txBox="1"/>
          <p:nvPr/>
        </p:nvSpPr>
        <p:spPr>
          <a:xfrm>
            <a:off x="3635896" y="6109862"/>
            <a:ext cx="1885952"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defTabSz="457200" fontAlgn="base">
              <a:spcBef>
                <a:spcPct val="0"/>
              </a:spcBef>
              <a:spcAft>
                <a:spcPct val="0"/>
              </a:spcAft>
            </a:pPr>
            <a:r>
              <a:rPr lang="nl-NL" dirty="0" smtClean="0">
                <a:solidFill>
                  <a:prstClr val="black"/>
                </a:solidFill>
              </a:rPr>
              <a:t>Kleuren en ruimte</a:t>
            </a:r>
            <a:endParaRPr lang="nl-NL" dirty="0">
              <a:solidFill>
                <a:prstClr val="black"/>
              </a:solidFill>
            </a:endParaRPr>
          </a:p>
        </p:txBody>
      </p:sp>
    </p:spTree>
    <p:extLst>
      <p:ext uri="{BB962C8B-B14F-4D97-AF65-F5344CB8AC3E}">
        <p14:creationId xmlns:p14="http://schemas.microsoft.com/office/powerpoint/2010/main" val="3454307442"/>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775960"/>
            <a:ext cx="9144000" cy="6858000"/>
          </a:xfrm>
          <a:prstGeom prst="rect">
            <a:avLst/>
          </a:prstGeom>
        </p:spPr>
      </p:pic>
      <p:sp>
        <p:nvSpPr>
          <p:cNvPr id="4" name="Tekstvak 3"/>
          <p:cNvSpPr txBox="1"/>
          <p:nvPr/>
        </p:nvSpPr>
        <p:spPr>
          <a:xfrm>
            <a:off x="6066064" y="6479194"/>
            <a:ext cx="3077937"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nl-NL" dirty="0" smtClean="0">
                <a:solidFill>
                  <a:prstClr val="black"/>
                </a:solidFill>
              </a:rPr>
              <a:t>Magazijn en materiaalopslag</a:t>
            </a:r>
            <a:endParaRPr lang="nl-NL" dirty="0">
              <a:solidFill>
                <a:prstClr val="black"/>
              </a:solidFill>
            </a:endParaRPr>
          </a:p>
        </p:txBody>
      </p:sp>
    </p:spTree>
    <p:extLst>
      <p:ext uri="{BB962C8B-B14F-4D97-AF65-F5344CB8AC3E}">
        <p14:creationId xmlns:p14="http://schemas.microsoft.com/office/powerpoint/2010/main" val="544454078"/>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75960"/>
            <a:ext cx="9144000" cy="6858000"/>
          </a:xfrm>
          <a:prstGeom prst="rect">
            <a:avLst/>
          </a:prstGeom>
        </p:spPr>
      </p:pic>
      <p:sp>
        <p:nvSpPr>
          <p:cNvPr id="4" name="Tekstvak 3"/>
          <p:cNvSpPr txBox="1"/>
          <p:nvPr/>
        </p:nvSpPr>
        <p:spPr>
          <a:xfrm>
            <a:off x="6066064" y="6479194"/>
            <a:ext cx="3077937"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nl-NL" dirty="0" smtClean="0">
                <a:solidFill>
                  <a:prstClr val="black"/>
                </a:solidFill>
              </a:rPr>
              <a:t>Magazijn en materiaalopslag</a:t>
            </a:r>
            <a:endParaRPr lang="nl-NL" dirty="0">
              <a:solidFill>
                <a:prstClr val="black"/>
              </a:solidFill>
            </a:endParaRPr>
          </a:p>
        </p:txBody>
      </p:sp>
      <p:sp>
        <p:nvSpPr>
          <p:cNvPr id="5" name="Rechthoek 5"/>
          <p:cNvSpPr>
            <a:spLocks noChangeArrowheads="1"/>
          </p:cNvSpPr>
          <p:nvPr/>
        </p:nvSpPr>
        <p:spPr bwMode="auto">
          <a:xfrm>
            <a:off x="-1" y="6082040"/>
            <a:ext cx="598442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r>
              <a:rPr lang="nl-NL" altLang="nl-NL" dirty="0" smtClean="0">
                <a:solidFill>
                  <a:srgbClr val="FFFFFF"/>
                </a:solidFill>
              </a:rPr>
              <a:t>Zoldertje en balie verwijderen, nissen schilderen, wandpanelen voor gereedschap, werkstukken plaatsen</a:t>
            </a:r>
            <a:endParaRPr lang="nl-NL" altLang="nl-NL" dirty="0">
              <a:solidFill>
                <a:srgbClr val="FFFFFF"/>
              </a:solidFill>
            </a:endParaRPr>
          </a:p>
        </p:txBody>
      </p:sp>
    </p:spTree>
    <p:extLst>
      <p:ext uri="{BB962C8B-B14F-4D97-AF65-F5344CB8AC3E}">
        <p14:creationId xmlns:p14="http://schemas.microsoft.com/office/powerpoint/2010/main" val="2153574796"/>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ekstvak 3"/>
          <p:cNvSpPr txBox="1"/>
          <p:nvPr/>
        </p:nvSpPr>
        <p:spPr>
          <a:xfrm>
            <a:off x="7813221" y="6479194"/>
            <a:ext cx="1330780"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defTabSz="457200" fontAlgn="base">
              <a:spcBef>
                <a:spcPct val="0"/>
              </a:spcBef>
              <a:spcAft>
                <a:spcPct val="0"/>
              </a:spcAft>
            </a:pPr>
            <a:r>
              <a:rPr lang="nl-NL" dirty="0" smtClean="0">
                <a:solidFill>
                  <a:prstClr val="black"/>
                </a:solidFill>
              </a:rPr>
              <a:t>werktafels</a:t>
            </a:r>
            <a:endParaRPr lang="nl-NL" dirty="0">
              <a:solidFill>
                <a:prstClr val="black"/>
              </a:solidFill>
            </a:endParaRPr>
          </a:p>
        </p:txBody>
      </p:sp>
      <p:pic>
        <p:nvPicPr>
          <p:cNvPr id="2" name="Afbeelding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096000"/>
          </a:xfrm>
          <a:prstGeom prst="rect">
            <a:avLst/>
          </a:prstGeom>
        </p:spPr>
      </p:pic>
    </p:spTree>
    <p:extLst>
      <p:ext uri="{BB962C8B-B14F-4D97-AF65-F5344CB8AC3E}">
        <p14:creationId xmlns:p14="http://schemas.microsoft.com/office/powerpoint/2010/main" val="893955925"/>
      </p:ext>
    </p:extLst>
  </p:cSld>
  <p:clrMapOvr>
    <a:masterClrMapping/>
  </p:clrMapOvr>
  <mc:AlternateContent xmlns:mc="http://schemas.openxmlformats.org/markup-compatibility/2006" xmlns:p14="http://schemas.microsoft.com/office/powerpoint/2010/main">
    <mc:Choice Requires="p14">
      <p:transition spd="slow" p14:dur="3000">
        <p:fade/>
      </p:transition>
    </mc:Choice>
    <mc:Fallback xmlns="">
      <p:transition spd="slow">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ekstvak 3"/>
          <p:cNvSpPr txBox="1"/>
          <p:nvPr/>
        </p:nvSpPr>
        <p:spPr>
          <a:xfrm>
            <a:off x="7829549" y="6479194"/>
            <a:ext cx="1314451"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defTabSz="457200" fontAlgn="base">
              <a:spcBef>
                <a:spcPct val="0"/>
              </a:spcBef>
              <a:spcAft>
                <a:spcPct val="0"/>
              </a:spcAft>
            </a:pPr>
            <a:r>
              <a:rPr lang="nl-NL" dirty="0" smtClean="0">
                <a:solidFill>
                  <a:prstClr val="black"/>
                </a:solidFill>
              </a:rPr>
              <a:t>werktafels</a:t>
            </a:r>
            <a:endParaRPr lang="nl-NL" dirty="0">
              <a:solidFill>
                <a:prstClr val="black"/>
              </a:solidFill>
            </a:endParaRPr>
          </a:p>
        </p:txBody>
      </p:sp>
      <p:pic>
        <p:nvPicPr>
          <p:cNvPr id="3" name="Afbeelding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096000"/>
          </a:xfrm>
          <a:prstGeom prst="rect">
            <a:avLst/>
          </a:prstGeom>
        </p:spPr>
      </p:pic>
      <p:sp>
        <p:nvSpPr>
          <p:cNvPr id="5" name="Rechthoek 5"/>
          <p:cNvSpPr>
            <a:spLocks noChangeArrowheads="1"/>
          </p:cNvSpPr>
          <p:nvPr/>
        </p:nvSpPr>
        <p:spPr bwMode="auto">
          <a:xfrm>
            <a:off x="0" y="6065006"/>
            <a:ext cx="7707085"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defTabSz="457200" eaLnBrk="1" fontAlgn="base" hangingPunct="1">
              <a:spcBef>
                <a:spcPct val="0"/>
              </a:spcBef>
              <a:spcAft>
                <a:spcPct val="0"/>
              </a:spcAft>
            </a:pPr>
            <a:r>
              <a:rPr lang="nl-NL" altLang="nl-NL" sz="2000" dirty="0" smtClean="0">
                <a:solidFill>
                  <a:srgbClr val="FFFFFF"/>
                </a:solidFill>
              </a:rPr>
              <a:t>Accentkleur aanbrengen in centrale ruimte,</a:t>
            </a:r>
          </a:p>
          <a:p>
            <a:pPr defTabSz="457200" eaLnBrk="1" fontAlgn="base" hangingPunct="1">
              <a:spcBef>
                <a:spcPct val="0"/>
              </a:spcBef>
              <a:spcAft>
                <a:spcPct val="0"/>
              </a:spcAft>
            </a:pPr>
            <a:r>
              <a:rPr lang="nl-NL" altLang="nl-NL" sz="2000" dirty="0" smtClean="0">
                <a:solidFill>
                  <a:srgbClr val="FFFFFF"/>
                </a:solidFill>
              </a:rPr>
              <a:t>Horizontale band met werkstukken etc.</a:t>
            </a:r>
            <a:endParaRPr lang="nl-NL" altLang="nl-NL" sz="2800" dirty="0">
              <a:solidFill>
                <a:srgbClr val="FFFFFF"/>
              </a:solidFill>
            </a:endParaRPr>
          </a:p>
        </p:txBody>
      </p:sp>
    </p:spTree>
    <p:extLst>
      <p:ext uri="{BB962C8B-B14F-4D97-AF65-F5344CB8AC3E}">
        <p14:creationId xmlns:p14="http://schemas.microsoft.com/office/powerpoint/2010/main" val="959299165"/>
      </p:ext>
    </p:extLst>
  </p:cSld>
  <p:clrMapOvr>
    <a:masterClrMapping/>
  </p:clrMapOvr>
  <mc:AlternateContent xmlns:mc="http://schemas.openxmlformats.org/markup-compatibility/2006" xmlns:p14="http://schemas.microsoft.com/office/powerpoint/2010/main">
    <mc:Choice Requires="p14">
      <p:transition spd="slow" p14:dur="3000">
        <p:fade/>
      </p:transition>
    </mc:Choice>
    <mc:Fallback xmlns="">
      <p:transition spd="slow">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ekstvak 3"/>
          <p:cNvSpPr txBox="1"/>
          <p:nvPr/>
        </p:nvSpPr>
        <p:spPr>
          <a:xfrm>
            <a:off x="7511143" y="6477000"/>
            <a:ext cx="1632857"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defTabSz="457200" fontAlgn="base">
              <a:spcBef>
                <a:spcPct val="0"/>
              </a:spcBef>
              <a:spcAft>
                <a:spcPct val="0"/>
              </a:spcAft>
            </a:pPr>
            <a:r>
              <a:rPr lang="nl-NL" dirty="0">
                <a:solidFill>
                  <a:prstClr val="black"/>
                </a:solidFill>
              </a:rPr>
              <a:t>G</a:t>
            </a:r>
            <a:r>
              <a:rPr lang="nl-NL" dirty="0" smtClean="0">
                <a:solidFill>
                  <a:prstClr val="black"/>
                </a:solidFill>
              </a:rPr>
              <a:t>ereedschap</a:t>
            </a:r>
            <a:endParaRPr lang="nl-NL" dirty="0">
              <a:solidFill>
                <a:prstClr val="black"/>
              </a:solidFill>
            </a:endParaRPr>
          </a:p>
        </p:txBody>
      </p:sp>
      <p:pic>
        <p:nvPicPr>
          <p:cNvPr id="2" name="Afbeelding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096000"/>
          </a:xfrm>
          <a:prstGeom prst="rect">
            <a:avLst/>
          </a:prstGeom>
        </p:spPr>
      </p:pic>
    </p:spTree>
    <p:extLst>
      <p:ext uri="{BB962C8B-B14F-4D97-AF65-F5344CB8AC3E}">
        <p14:creationId xmlns:p14="http://schemas.microsoft.com/office/powerpoint/2010/main" val="1707387182"/>
      </p:ext>
    </p:extLst>
  </p:cSld>
  <p:clrMapOvr>
    <a:masterClrMapping/>
  </p:clrMapOvr>
  <mc:AlternateContent xmlns:mc="http://schemas.openxmlformats.org/markup-compatibility/2006" xmlns:p14="http://schemas.microsoft.com/office/powerpoint/2010/main">
    <mc:Choice Requires="p14">
      <p:transition spd="slow" p14:dur="3000">
        <p:fade/>
      </p:transition>
    </mc:Choice>
    <mc:Fallback xmlns="">
      <p:transition spd="slow">
        <p:fad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ekstvak 3"/>
          <p:cNvSpPr txBox="1"/>
          <p:nvPr/>
        </p:nvSpPr>
        <p:spPr>
          <a:xfrm>
            <a:off x="7511143" y="6477000"/>
            <a:ext cx="1632857"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defTabSz="457200" fontAlgn="base">
              <a:spcBef>
                <a:spcPct val="0"/>
              </a:spcBef>
              <a:spcAft>
                <a:spcPct val="0"/>
              </a:spcAft>
            </a:pPr>
            <a:r>
              <a:rPr lang="nl-NL" dirty="0">
                <a:solidFill>
                  <a:prstClr val="black"/>
                </a:solidFill>
              </a:rPr>
              <a:t>G</a:t>
            </a:r>
            <a:r>
              <a:rPr lang="nl-NL" dirty="0" smtClean="0">
                <a:solidFill>
                  <a:prstClr val="black"/>
                </a:solidFill>
              </a:rPr>
              <a:t>ereedschap</a:t>
            </a:r>
            <a:endParaRPr lang="nl-NL" dirty="0">
              <a:solidFill>
                <a:prstClr val="black"/>
              </a:solidFill>
            </a:endParaRPr>
          </a:p>
        </p:txBody>
      </p:sp>
      <p:pic>
        <p:nvPicPr>
          <p:cNvPr id="3" name="Afbeelding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096000"/>
          </a:xfrm>
          <a:prstGeom prst="rect">
            <a:avLst/>
          </a:prstGeom>
        </p:spPr>
      </p:pic>
      <p:sp>
        <p:nvSpPr>
          <p:cNvPr id="5" name="Rechthoek 5"/>
          <p:cNvSpPr>
            <a:spLocks noChangeArrowheads="1"/>
          </p:cNvSpPr>
          <p:nvPr/>
        </p:nvSpPr>
        <p:spPr bwMode="auto">
          <a:xfrm>
            <a:off x="0" y="6065006"/>
            <a:ext cx="7707085"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defTabSz="457200" eaLnBrk="1" fontAlgn="base" hangingPunct="1">
              <a:spcBef>
                <a:spcPct val="0"/>
              </a:spcBef>
              <a:spcAft>
                <a:spcPct val="0"/>
              </a:spcAft>
            </a:pPr>
            <a:r>
              <a:rPr lang="nl-NL" altLang="nl-NL" sz="2000" dirty="0" smtClean="0">
                <a:solidFill>
                  <a:srgbClr val="FFFFFF"/>
                </a:solidFill>
              </a:rPr>
              <a:t>Accentkleur aanbrengen in nis,</a:t>
            </a:r>
          </a:p>
          <a:p>
            <a:pPr defTabSz="457200" eaLnBrk="1" fontAlgn="base" hangingPunct="1">
              <a:spcBef>
                <a:spcPct val="0"/>
              </a:spcBef>
              <a:spcAft>
                <a:spcPct val="0"/>
              </a:spcAft>
            </a:pPr>
            <a:r>
              <a:rPr lang="nl-NL" altLang="nl-NL" sz="2000" dirty="0" smtClean="0">
                <a:solidFill>
                  <a:srgbClr val="FFFFFF"/>
                </a:solidFill>
              </a:rPr>
              <a:t>Presentatie van werkstukken etc.</a:t>
            </a:r>
            <a:endParaRPr lang="nl-NL" altLang="nl-NL" sz="2800" dirty="0">
              <a:solidFill>
                <a:srgbClr val="FFFFFF"/>
              </a:solidFill>
            </a:endParaRPr>
          </a:p>
        </p:txBody>
      </p:sp>
    </p:spTree>
    <p:extLst>
      <p:ext uri="{BB962C8B-B14F-4D97-AF65-F5344CB8AC3E}">
        <p14:creationId xmlns:p14="http://schemas.microsoft.com/office/powerpoint/2010/main" val="3045917440"/>
      </p:ext>
    </p:extLst>
  </p:cSld>
  <p:clrMapOvr>
    <a:masterClrMapping/>
  </p:clrMapOvr>
  <mc:AlternateContent xmlns:mc="http://schemas.openxmlformats.org/markup-compatibility/2006" xmlns:p14="http://schemas.microsoft.com/office/powerpoint/2010/main">
    <mc:Choice Requires="p14">
      <p:transition spd="slow" p14:dur="3000">
        <p:fade/>
      </p:transition>
    </mc:Choice>
    <mc:Fallback xmlns="">
      <p:transition spd="slow">
        <p:fad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Afbeelding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72348"/>
            <a:ext cx="9144000" cy="6056416"/>
          </a:xfrm>
          <a:prstGeom prst="rect">
            <a:avLst/>
          </a:prstGeom>
        </p:spPr>
      </p:pic>
      <p:sp>
        <p:nvSpPr>
          <p:cNvPr id="4" name="Tekstvak 3"/>
          <p:cNvSpPr txBox="1"/>
          <p:nvPr/>
        </p:nvSpPr>
        <p:spPr>
          <a:xfrm>
            <a:off x="7470322" y="6479194"/>
            <a:ext cx="1673680"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defTabSz="457200" fontAlgn="base">
              <a:spcBef>
                <a:spcPct val="0"/>
              </a:spcBef>
              <a:spcAft>
                <a:spcPct val="0"/>
              </a:spcAft>
            </a:pPr>
            <a:r>
              <a:rPr lang="nl-NL" dirty="0">
                <a:solidFill>
                  <a:prstClr val="black"/>
                </a:solidFill>
              </a:rPr>
              <a:t>Lasruimtes</a:t>
            </a:r>
          </a:p>
        </p:txBody>
      </p:sp>
    </p:spTree>
    <p:extLst>
      <p:ext uri="{BB962C8B-B14F-4D97-AF65-F5344CB8AC3E}">
        <p14:creationId xmlns:p14="http://schemas.microsoft.com/office/powerpoint/2010/main" val="1389724007"/>
      </p:ext>
    </p:extLst>
  </p:cSld>
  <p:clrMapOvr>
    <a:masterClrMapping/>
  </p:clrMapOvr>
  <mc:AlternateContent xmlns:mc="http://schemas.openxmlformats.org/markup-compatibility/2006" xmlns:p14="http://schemas.microsoft.com/office/powerpoint/2010/main">
    <mc:Choice Requires="p14">
      <p:transition spd="slow" p14:dur="3000">
        <p:fade/>
      </p:transition>
    </mc:Choice>
    <mc:Fallback xmlns="">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inhoud 4"/>
          <p:cNvSpPr>
            <a:spLocks noGrp="1"/>
          </p:cNvSpPr>
          <p:nvPr>
            <p:ph idx="4294967295"/>
          </p:nvPr>
        </p:nvSpPr>
        <p:spPr bwMode="auto">
          <a:xfrm>
            <a:off x="2771800" y="2996952"/>
            <a:ext cx="5040560" cy="1872208"/>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indent="0">
              <a:buNone/>
            </a:pPr>
            <a:endParaRPr lang="nl-NL" sz="2400" dirty="0" smtClean="0"/>
          </a:p>
          <a:p>
            <a:pPr marL="0" indent="0">
              <a:buNone/>
            </a:pPr>
            <a:r>
              <a:rPr lang="nl-NL" sz="2400" dirty="0" err="1" smtClean="0"/>
              <a:t>Dokkinga</a:t>
            </a:r>
            <a:r>
              <a:rPr lang="nl-NL" sz="2400" dirty="0" smtClean="0"/>
              <a:t> </a:t>
            </a:r>
            <a:r>
              <a:rPr lang="nl-NL" sz="2400" dirty="0"/>
              <a:t>College - Dokkum </a:t>
            </a:r>
          </a:p>
          <a:p>
            <a:pPr marL="0" indent="0">
              <a:buNone/>
            </a:pPr>
            <a:endParaRPr lang="nl-NL" sz="2400" dirty="0" smtClean="0"/>
          </a:p>
          <a:p>
            <a:endParaRPr lang="nl-NL" sz="2400" dirty="0"/>
          </a:p>
          <a:p>
            <a:pPr marL="0" indent="0">
              <a:buNone/>
            </a:pPr>
            <a:endParaRPr lang="nl-NL" sz="2400" dirty="0"/>
          </a:p>
          <a:p>
            <a:pPr marL="0" indent="0" eaLnBrk="1" hangingPunct="1">
              <a:buFont typeface="Arial" pitchFamily="34" charset="0"/>
              <a:buNone/>
              <a:defRPr/>
            </a:pPr>
            <a:endParaRPr lang="nl-NL" altLang="nl-NL" sz="2400" dirty="0" smtClean="0">
              <a:ea typeface="ＭＳ Ｐゴシック" pitchFamily="34" charset="-128"/>
            </a:endParaRPr>
          </a:p>
          <a:p>
            <a:pPr eaLnBrk="1" hangingPunct="1">
              <a:defRPr/>
            </a:pPr>
            <a:endParaRPr lang="nl-NL" altLang="nl-NL" sz="2400" dirty="0" smtClean="0">
              <a:ea typeface="ＭＳ Ｐゴシック" pitchFamily="34" charset="-128"/>
            </a:endParaRPr>
          </a:p>
        </p:txBody>
      </p:sp>
      <p:pic>
        <p:nvPicPr>
          <p:cNvPr id="2" name="Afbeelding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5576" y="3212976"/>
            <a:ext cx="1300187" cy="790897"/>
          </a:xfrm>
          <a:prstGeom prst="rect">
            <a:avLst/>
          </a:prstGeom>
        </p:spPr>
      </p:pic>
      <p:sp>
        <p:nvSpPr>
          <p:cNvPr id="5" name="Titel 3"/>
          <p:cNvSpPr>
            <a:spLocks noGrp="1"/>
          </p:cNvSpPr>
          <p:nvPr>
            <p:ph type="title" idx="4294967295"/>
          </p:nvPr>
        </p:nvSpPr>
        <p:spPr bwMode="auto">
          <a:xfrm>
            <a:off x="2033608" y="2132856"/>
            <a:ext cx="6570840" cy="64807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eaLnBrk="1" hangingPunct="1"/>
            <a:r>
              <a:rPr lang="nl-NL" altLang="nl-NL" sz="3200" dirty="0" smtClean="0">
                <a:ea typeface="ＭＳ Ｐゴシック" pitchFamily="34" charset="-128"/>
              </a:rPr>
              <a:t>Te gast</a:t>
            </a:r>
            <a:r>
              <a:rPr lang="nl-NL" altLang="nl-NL" sz="3200" dirty="0">
                <a:ea typeface="ＭＳ Ｐゴシック" pitchFamily="34" charset="-128"/>
              </a:rPr>
              <a:t>:</a:t>
            </a:r>
            <a:r>
              <a:rPr lang="nl-NL" altLang="nl-NL" sz="3200" dirty="0" smtClean="0">
                <a:ea typeface="ＭＳ Ｐゴシック" pitchFamily="34" charset="-128"/>
              </a:rPr>
              <a:t>   Auke </a:t>
            </a:r>
            <a:r>
              <a:rPr lang="nl-NL" altLang="nl-NL" sz="3200" dirty="0" smtClean="0">
                <a:ea typeface="ＭＳ Ｐゴシック" pitchFamily="34" charset="-128"/>
              </a:rPr>
              <a:t>Postma en Leon Bakker</a:t>
            </a:r>
            <a:endParaRPr lang="nl-NL" altLang="nl-NL" sz="3200" b="1" dirty="0" smtClean="0">
              <a:solidFill>
                <a:srgbClr val="601714"/>
              </a:solidFill>
              <a:latin typeface="Metron Text OT" pitchFamily="44" charset="-18"/>
              <a:ea typeface="ＭＳ Ｐゴシック" pitchFamily="34" charset="-128"/>
            </a:endParaRPr>
          </a:p>
        </p:txBody>
      </p:sp>
      <p:sp>
        <p:nvSpPr>
          <p:cNvPr id="6" name="Tijdelijke aanduiding voor inhoud 4"/>
          <p:cNvSpPr>
            <a:spLocks noGrp="1"/>
          </p:cNvSpPr>
          <p:nvPr>
            <p:ph idx="4294967295"/>
          </p:nvPr>
        </p:nvSpPr>
        <p:spPr bwMode="auto">
          <a:xfrm>
            <a:off x="2771800" y="4581128"/>
            <a:ext cx="4248472" cy="958427"/>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indent="0">
              <a:buNone/>
            </a:pPr>
            <a:r>
              <a:rPr lang="nl-NL" sz="2400" dirty="0" err="1" smtClean="0"/>
              <a:t>Mondial</a:t>
            </a:r>
            <a:r>
              <a:rPr lang="nl-NL" sz="2400" dirty="0" smtClean="0"/>
              <a:t> </a:t>
            </a:r>
            <a:r>
              <a:rPr lang="nl-NL" sz="2400" dirty="0"/>
              <a:t>College </a:t>
            </a:r>
            <a:r>
              <a:rPr lang="nl-NL" sz="2400" dirty="0" smtClean="0"/>
              <a:t>- Nijmegen</a:t>
            </a:r>
            <a:endParaRPr lang="nl-NL" sz="2400" dirty="0"/>
          </a:p>
          <a:p>
            <a:endParaRPr lang="nl-NL" sz="2400" dirty="0"/>
          </a:p>
          <a:p>
            <a:pPr marL="0" indent="0">
              <a:buNone/>
            </a:pPr>
            <a:endParaRPr lang="nl-NL" sz="2400" dirty="0"/>
          </a:p>
          <a:p>
            <a:pPr marL="0" indent="0" eaLnBrk="1" hangingPunct="1">
              <a:buFont typeface="Arial" pitchFamily="34" charset="0"/>
              <a:buNone/>
              <a:defRPr/>
            </a:pPr>
            <a:endParaRPr lang="nl-NL" altLang="nl-NL" sz="2400" dirty="0" smtClean="0">
              <a:ea typeface="ＭＳ Ｐゴシック" pitchFamily="34" charset="-128"/>
            </a:endParaRPr>
          </a:p>
          <a:p>
            <a:pPr eaLnBrk="1" hangingPunct="1">
              <a:defRPr/>
            </a:pPr>
            <a:endParaRPr lang="nl-NL" altLang="nl-NL" sz="2400" dirty="0" smtClean="0">
              <a:ea typeface="ＭＳ Ｐゴシック" pitchFamily="34" charset="-128"/>
            </a:endParaRPr>
          </a:p>
        </p:txBody>
      </p:sp>
      <p:pic>
        <p:nvPicPr>
          <p:cNvPr id="7" name="Afbeelding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5576" y="4365104"/>
            <a:ext cx="1656000" cy="1080000"/>
          </a:xfrm>
          <a:prstGeom prst="rect">
            <a:avLst/>
          </a:prstGeom>
        </p:spPr>
      </p:pic>
    </p:spTree>
    <p:extLst>
      <p:ext uri="{BB962C8B-B14F-4D97-AF65-F5344CB8AC3E}">
        <p14:creationId xmlns:p14="http://schemas.microsoft.com/office/powerpoint/2010/main" val="329574830"/>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6388" name="Rechthoek 5"/>
          <p:cNvSpPr>
            <a:spLocks noChangeArrowheads="1"/>
          </p:cNvSpPr>
          <p:nvPr/>
        </p:nvSpPr>
        <p:spPr bwMode="auto">
          <a:xfrm>
            <a:off x="0" y="6140640"/>
            <a:ext cx="66294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defTabSz="457200" eaLnBrk="1" fontAlgn="base" hangingPunct="1">
              <a:spcBef>
                <a:spcPct val="0"/>
              </a:spcBef>
              <a:spcAft>
                <a:spcPct val="0"/>
              </a:spcAft>
            </a:pPr>
            <a:r>
              <a:rPr lang="nl-NL" altLang="nl-NL" sz="2000" dirty="0" smtClean="0">
                <a:solidFill>
                  <a:srgbClr val="FFFFFF"/>
                </a:solidFill>
              </a:rPr>
              <a:t>Kleurenschema op scheidingswandjes  </a:t>
            </a:r>
            <a:endParaRPr lang="nl-NL" altLang="nl-NL" sz="2000" dirty="0">
              <a:solidFill>
                <a:srgbClr val="FFFFFF"/>
              </a:solidFill>
            </a:endParaRPr>
          </a:p>
        </p:txBody>
      </p:sp>
      <p:pic>
        <p:nvPicPr>
          <p:cNvPr id="2" name="Afbeelding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056416"/>
          </a:xfrm>
          <a:prstGeom prst="rect">
            <a:avLst/>
          </a:prstGeom>
        </p:spPr>
      </p:pic>
      <p:sp>
        <p:nvSpPr>
          <p:cNvPr id="4" name="Tekstvak 3"/>
          <p:cNvSpPr txBox="1"/>
          <p:nvPr/>
        </p:nvSpPr>
        <p:spPr>
          <a:xfrm>
            <a:off x="7470322" y="6479194"/>
            <a:ext cx="1673680"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defTabSz="457200" fontAlgn="base">
              <a:spcBef>
                <a:spcPct val="0"/>
              </a:spcBef>
              <a:spcAft>
                <a:spcPct val="0"/>
              </a:spcAft>
            </a:pPr>
            <a:r>
              <a:rPr lang="nl-NL" dirty="0">
                <a:solidFill>
                  <a:prstClr val="black"/>
                </a:solidFill>
              </a:rPr>
              <a:t>Lasruimtes</a:t>
            </a:r>
          </a:p>
        </p:txBody>
      </p:sp>
    </p:spTree>
    <p:extLst>
      <p:ext uri="{BB962C8B-B14F-4D97-AF65-F5344CB8AC3E}">
        <p14:creationId xmlns:p14="http://schemas.microsoft.com/office/powerpoint/2010/main" val="2333343261"/>
      </p:ext>
    </p:extLst>
  </p:cSld>
  <p:clrMapOvr>
    <a:masterClrMapping/>
  </p:clrMapOvr>
  <mc:AlternateContent xmlns:mc="http://schemas.openxmlformats.org/markup-compatibility/2006" xmlns:p14="http://schemas.microsoft.com/office/powerpoint/2010/main">
    <mc:Choice Requires="p14">
      <p:transition spd="slow" p14:dur="3000">
        <p:fade/>
      </p:transition>
    </mc:Choice>
    <mc:Fallback xmlns="">
      <p:transition spd="slow">
        <p:fade/>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Afbeelding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00500" y="0"/>
            <a:ext cx="5143500" cy="6858000"/>
          </a:xfrm>
          <a:prstGeom prst="rect">
            <a:avLst/>
          </a:prstGeom>
        </p:spPr>
      </p:pic>
      <p:sp>
        <p:nvSpPr>
          <p:cNvPr id="4" name="Tekstvak 3"/>
          <p:cNvSpPr txBox="1"/>
          <p:nvPr/>
        </p:nvSpPr>
        <p:spPr>
          <a:xfrm>
            <a:off x="7143748" y="6467781"/>
            <a:ext cx="2000252"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defTabSz="457200" fontAlgn="base">
              <a:spcBef>
                <a:spcPct val="0"/>
              </a:spcBef>
              <a:spcAft>
                <a:spcPct val="0"/>
              </a:spcAft>
            </a:pPr>
            <a:r>
              <a:rPr lang="nl-NL" dirty="0">
                <a:solidFill>
                  <a:prstClr val="black"/>
                </a:solidFill>
              </a:rPr>
              <a:t>Computerlokaal</a:t>
            </a:r>
          </a:p>
        </p:txBody>
      </p:sp>
    </p:spTree>
    <p:extLst>
      <p:ext uri="{BB962C8B-B14F-4D97-AF65-F5344CB8AC3E}">
        <p14:creationId xmlns:p14="http://schemas.microsoft.com/office/powerpoint/2010/main" val="1011202588"/>
      </p:ext>
    </p:extLst>
  </p:cSld>
  <p:clrMapOvr>
    <a:masterClrMapping/>
  </p:clrMapOvr>
  <mc:AlternateContent xmlns:mc="http://schemas.openxmlformats.org/markup-compatibility/2006" xmlns:p14="http://schemas.microsoft.com/office/powerpoint/2010/main">
    <mc:Choice Requires="p14">
      <p:transition spd="slow" p14:dur="3000">
        <p:fade/>
      </p:transition>
    </mc:Choice>
    <mc:Fallback xmlns="">
      <p:transition spd="slow">
        <p:fade/>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Afbeelding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00500" y="0"/>
            <a:ext cx="5138125" cy="6858000"/>
          </a:xfrm>
          <a:prstGeom prst="rect">
            <a:avLst/>
          </a:prstGeom>
        </p:spPr>
      </p:pic>
      <p:sp>
        <p:nvSpPr>
          <p:cNvPr id="4" name="Rechthoek 5"/>
          <p:cNvSpPr>
            <a:spLocks noChangeArrowheads="1"/>
          </p:cNvSpPr>
          <p:nvPr/>
        </p:nvSpPr>
        <p:spPr bwMode="auto">
          <a:xfrm>
            <a:off x="0" y="6082040"/>
            <a:ext cx="40005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defTabSz="457200" eaLnBrk="1" fontAlgn="base" hangingPunct="1">
              <a:spcBef>
                <a:spcPct val="0"/>
              </a:spcBef>
              <a:spcAft>
                <a:spcPct val="0"/>
              </a:spcAft>
            </a:pPr>
            <a:r>
              <a:rPr lang="nl-NL" altLang="nl-NL" sz="2000" dirty="0" smtClean="0">
                <a:solidFill>
                  <a:srgbClr val="FFFFFF"/>
                </a:solidFill>
              </a:rPr>
              <a:t>Kleurbaan, centrale tafel , posters</a:t>
            </a:r>
            <a:r>
              <a:rPr lang="nl-NL" altLang="nl-NL" sz="2800" dirty="0" smtClean="0">
                <a:solidFill>
                  <a:srgbClr val="FFFFFF"/>
                </a:solidFill>
              </a:rPr>
              <a:t> </a:t>
            </a:r>
            <a:endParaRPr lang="nl-NL" altLang="nl-NL" sz="2800" dirty="0">
              <a:solidFill>
                <a:srgbClr val="FFFFFF"/>
              </a:solidFill>
            </a:endParaRPr>
          </a:p>
        </p:txBody>
      </p:sp>
      <p:sp>
        <p:nvSpPr>
          <p:cNvPr id="5" name="Tekstvak 4"/>
          <p:cNvSpPr txBox="1"/>
          <p:nvPr/>
        </p:nvSpPr>
        <p:spPr>
          <a:xfrm>
            <a:off x="7143748" y="6467781"/>
            <a:ext cx="2000252"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defTabSz="457200" fontAlgn="base">
              <a:spcBef>
                <a:spcPct val="0"/>
              </a:spcBef>
              <a:spcAft>
                <a:spcPct val="0"/>
              </a:spcAft>
            </a:pPr>
            <a:r>
              <a:rPr lang="nl-NL" dirty="0">
                <a:solidFill>
                  <a:prstClr val="black"/>
                </a:solidFill>
              </a:rPr>
              <a:t>Computerlokaal</a:t>
            </a:r>
          </a:p>
        </p:txBody>
      </p:sp>
    </p:spTree>
    <p:extLst>
      <p:ext uri="{BB962C8B-B14F-4D97-AF65-F5344CB8AC3E}">
        <p14:creationId xmlns:p14="http://schemas.microsoft.com/office/powerpoint/2010/main" val="180447954"/>
      </p:ext>
    </p:extLst>
  </p:cSld>
  <p:clrMapOvr>
    <a:masterClrMapping/>
  </p:clrMapOvr>
  <mc:AlternateContent xmlns:mc="http://schemas.openxmlformats.org/markup-compatibility/2006" xmlns:p14="http://schemas.microsoft.com/office/powerpoint/2010/main">
    <mc:Choice Requires="p14">
      <p:transition spd="slow" p14:dur="3000">
        <p:fade/>
      </p:transition>
    </mc:Choice>
    <mc:Fallback xmlns="">
      <p:transition spd="slow">
        <p:fade/>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Afbeelding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056416"/>
          </a:xfrm>
          <a:prstGeom prst="rect">
            <a:avLst/>
          </a:prstGeom>
        </p:spPr>
      </p:pic>
      <p:sp>
        <p:nvSpPr>
          <p:cNvPr id="7" name="Tekstvak 6"/>
          <p:cNvSpPr txBox="1"/>
          <p:nvPr/>
        </p:nvSpPr>
        <p:spPr>
          <a:xfrm>
            <a:off x="7143748" y="6467781"/>
            <a:ext cx="2000252"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defTabSz="457200" fontAlgn="base">
              <a:spcBef>
                <a:spcPct val="0"/>
              </a:spcBef>
              <a:spcAft>
                <a:spcPct val="0"/>
              </a:spcAft>
            </a:pPr>
            <a:r>
              <a:rPr lang="nl-NL" dirty="0">
                <a:solidFill>
                  <a:prstClr val="black"/>
                </a:solidFill>
              </a:rPr>
              <a:t>Schilderruimte</a:t>
            </a:r>
          </a:p>
        </p:txBody>
      </p:sp>
    </p:spTree>
    <p:extLst>
      <p:ext uri="{BB962C8B-B14F-4D97-AF65-F5344CB8AC3E}">
        <p14:creationId xmlns:p14="http://schemas.microsoft.com/office/powerpoint/2010/main" val="2175115565"/>
      </p:ext>
    </p:extLst>
  </p:cSld>
  <p:clrMapOvr>
    <a:masterClrMapping/>
  </p:clrMapOvr>
  <mc:AlternateContent xmlns:mc="http://schemas.openxmlformats.org/markup-compatibility/2006" xmlns:p14="http://schemas.microsoft.com/office/powerpoint/2010/main">
    <mc:Choice Requires="p14">
      <p:transition spd="slow" p14:dur="3000">
        <p:fade/>
      </p:transition>
    </mc:Choice>
    <mc:Fallback xmlns="">
      <p:transition spd="slow">
        <p:fade/>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6388" name="Rechthoek 5"/>
          <p:cNvSpPr>
            <a:spLocks noChangeArrowheads="1"/>
          </p:cNvSpPr>
          <p:nvPr/>
        </p:nvSpPr>
        <p:spPr bwMode="auto">
          <a:xfrm>
            <a:off x="-1" y="6089851"/>
            <a:ext cx="4005875"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defTabSz="457200" eaLnBrk="1" fontAlgn="base" hangingPunct="1">
              <a:spcBef>
                <a:spcPct val="0"/>
              </a:spcBef>
              <a:spcAft>
                <a:spcPct val="0"/>
              </a:spcAft>
            </a:pPr>
            <a:r>
              <a:rPr lang="nl-NL" altLang="nl-NL" sz="2000" dirty="0" smtClean="0">
                <a:solidFill>
                  <a:srgbClr val="FFFFFF"/>
                </a:solidFill>
              </a:rPr>
              <a:t>Sluiten etage, verplaatsen lokkers, schilderen wanden, tekst</a:t>
            </a:r>
            <a:endParaRPr lang="nl-NL" altLang="nl-NL" sz="2800" dirty="0">
              <a:solidFill>
                <a:srgbClr val="FFFFFF"/>
              </a:solidFill>
            </a:endParaRPr>
          </a:p>
        </p:txBody>
      </p:sp>
      <p:sp>
        <p:nvSpPr>
          <p:cNvPr id="4" name="Tekstvak 3"/>
          <p:cNvSpPr txBox="1"/>
          <p:nvPr/>
        </p:nvSpPr>
        <p:spPr>
          <a:xfrm>
            <a:off x="7143748" y="6467781"/>
            <a:ext cx="2000252"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defTabSz="457200" fontAlgn="base">
              <a:spcBef>
                <a:spcPct val="0"/>
              </a:spcBef>
              <a:spcAft>
                <a:spcPct val="0"/>
              </a:spcAft>
            </a:pPr>
            <a:r>
              <a:rPr lang="nl-NL" dirty="0">
                <a:solidFill>
                  <a:prstClr val="black"/>
                </a:solidFill>
              </a:rPr>
              <a:t>Schilderruimte</a:t>
            </a:r>
          </a:p>
        </p:txBody>
      </p:sp>
      <p:pic>
        <p:nvPicPr>
          <p:cNvPr id="3" name="Afbeelding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9144000" cy="6059424"/>
          </a:xfrm>
          <a:prstGeom prst="rect">
            <a:avLst/>
          </a:prstGeom>
        </p:spPr>
      </p:pic>
    </p:spTree>
    <p:extLst>
      <p:ext uri="{BB962C8B-B14F-4D97-AF65-F5344CB8AC3E}">
        <p14:creationId xmlns:p14="http://schemas.microsoft.com/office/powerpoint/2010/main" val="142254832"/>
      </p:ext>
    </p:extLst>
  </p:cSld>
  <p:clrMapOvr>
    <a:masterClrMapping/>
  </p:clrMapOvr>
  <mc:AlternateContent xmlns:mc="http://schemas.openxmlformats.org/markup-compatibility/2006" xmlns:p14="http://schemas.microsoft.com/office/powerpoint/2010/main">
    <mc:Choice Requires="p14">
      <p:transition spd="slow" p14:dur="3000">
        <p:fade/>
      </p:transition>
    </mc:Choice>
    <mc:Fallback xmlns="">
      <p:transition spd="slow">
        <p:fade/>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ekstvak 3"/>
          <p:cNvSpPr txBox="1"/>
          <p:nvPr/>
        </p:nvSpPr>
        <p:spPr>
          <a:xfrm>
            <a:off x="7094764" y="6479194"/>
            <a:ext cx="2049237"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defTabSz="457200" fontAlgn="base">
              <a:spcBef>
                <a:spcPct val="0"/>
              </a:spcBef>
              <a:spcAft>
                <a:spcPct val="0"/>
              </a:spcAft>
            </a:pPr>
            <a:r>
              <a:rPr lang="nl-NL" dirty="0">
                <a:solidFill>
                  <a:prstClr val="black"/>
                </a:solidFill>
              </a:rPr>
              <a:t>Lokaal F 021</a:t>
            </a:r>
          </a:p>
        </p:txBody>
      </p:sp>
      <p:pic>
        <p:nvPicPr>
          <p:cNvPr id="2" name="Afbeelding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00250" y="0"/>
            <a:ext cx="5143500" cy="6858000"/>
          </a:xfrm>
          <a:prstGeom prst="rect">
            <a:avLst/>
          </a:prstGeom>
        </p:spPr>
      </p:pic>
    </p:spTree>
    <p:extLst>
      <p:ext uri="{BB962C8B-B14F-4D97-AF65-F5344CB8AC3E}">
        <p14:creationId xmlns:p14="http://schemas.microsoft.com/office/powerpoint/2010/main" val="3907090803"/>
      </p:ext>
    </p:extLst>
  </p:cSld>
  <p:clrMapOvr>
    <a:masterClrMapping/>
  </p:clrMapOvr>
  <mc:AlternateContent xmlns:mc="http://schemas.openxmlformats.org/markup-compatibility/2006" xmlns:p14="http://schemas.microsoft.com/office/powerpoint/2010/main">
    <mc:Choice Requires="p14">
      <p:transition spd="slow" p14:dur="3000">
        <p:fade/>
      </p:transition>
    </mc:Choice>
    <mc:Fallback xmlns="">
      <p:transition spd="slow">
        <p:fade/>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ekstvak 3"/>
          <p:cNvSpPr txBox="1"/>
          <p:nvPr/>
        </p:nvSpPr>
        <p:spPr>
          <a:xfrm>
            <a:off x="7094764" y="6479194"/>
            <a:ext cx="2049237"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defTabSz="457200" fontAlgn="base">
              <a:spcBef>
                <a:spcPct val="0"/>
              </a:spcBef>
              <a:spcAft>
                <a:spcPct val="0"/>
              </a:spcAft>
            </a:pPr>
            <a:r>
              <a:rPr lang="nl-NL" dirty="0">
                <a:solidFill>
                  <a:prstClr val="black"/>
                </a:solidFill>
              </a:rPr>
              <a:t>Lokaal F 021</a:t>
            </a:r>
          </a:p>
        </p:txBody>
      </p:sp>
      <p:pic>
        <p:nvPicPr>
          <p:cNvPr id="3" name="Afbeelding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99488" y="0"/>
            <a:ext cx="5145024" cy="6858000"/>
          </a:xfrm>
          <a:prstGeom prst="rect">
            <a:avLst/>
          </a:prstGeom>
        </p:spPr>
      </p:pic>
    </p:spTree>
    <p:extLst>
      <p:ext uri="{BB962C8B-B14F-4D97-AF65-F5344CB8AC3E}">
        <p14:creationId xmlns:p14="http://schemas.microsoft.com/office/powerpoint/2010/main" val="2444033945"/>
      </p:ext>
    </p:extLst>
  </p:cSld>
  <p:clrMapOvr>
    <a:masterClrMapping/>
  </p:clrMapOvr>
  <mc:AlternateContent xmlns:mc="http://schemas.openxmlformats.org/markup-compatibility/2006" xmlns:p14="http://schemas.microsoft.com/office/powerpoint/2010/main">
    <mc:Choice Requires="p14">
      <p:transition spd="slow" p14:dur="3000">
        <p:fade/>
      </p:transition>
    </mc:Choice>
    <mc:Fallback xmlns="">
      <p:transition spd="slow">
        <p:fade/>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ekstvak 3"/>
          <p:cNvSpPr txBox="1"/>
          <p:nvPr/>
        </p:nvSpPr>
        <p:spPr>
          <a:xfrm>
            <a:off x="7094764" y="6479194"/>
            <a:ext cx="2049237"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defTabSz="457200" fontAlgn="base">
              <a:spcBef>
                <a:spcPct val="0"/>
              </a:spcBef>
              <a:spcAft>
                <a:spcPct val="0"/>
              </a:spcAft>
            </a:pPr>
            <a:r>
              <a:rPr lang="nl-NL" dirty="0">
                <a:solidFill>
                  <a:prstClr val="black"/>
                </a:solidFill>
              </a:rPr>
              <a:t>Lokaal F 021</a:t>
            </a:r>
          </a:p>
        </p:txBody>
      </p:sp>
      <p:pic>
        <p:nvPicPr>
          <p:cNvPr id="5" name="Afbeelding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918897904"/>
      </p:ext>
    </p:extLst>
  </p:cSld>
  <p:clrMapOvr>
    <a:masterClrMapping/>
  </p:clrMapOvr>
  <mc:AlternateContent xmlns:mc="http://schemas.openxmlformats.org/markup-compatibility/2006" xmlns:p14="http://schemas.microsoft.com/office/powerpoint/2010/main">
    <mc:Choice Requires="p14">
      <p:transition spd="slow" p14:dur="3000">
        <p:fade/>
      </p:transition>
    </mc:Choice>
    <mc:Fallback xmlns="">
      <p:transition spd="slow">
        <p:fade/>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2290" name="Titel 3"/>
          <p:cNvSpPr>
            <a:spLocks noGrp="1"/>
          </p:cNvSpPr>
          <p:nvPr>
            <p:ph type="title"/>
          </p:nvPr>
        </p:nvSpPr>
        <p:spPr bwMode="auto">
          <a:xfrm>
            <a:off x="871538" y="1681163"/>
            <a:ext cx="7612062"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pPr marL="342900" indent="-342900" eaLnBrk="1" hangingPunct="1">
              <a:spcBef>
                <a:spcPct val="20000"/>
              </a:spcBef>
            </a:pPr>
            <a:r>
              <a:rPr lang="nl-NL" altLang="nl-NL" sz="3600" b="0" dirty="0" smtClean="0">
                <a:solidFill>
                  <a:schemeClr val="tx1"/>
                </a:solidFill>
                <a:latin typeface="Calibri" pitchFamily="34" charset="0"/>
                <a:ea typeface="ＭＳ Ｐゴシック" pitchFamily="34" charset="-128"/>
              </a:rPr>
              <a:t>Stappen plan:</a:t>
            </a:r>
          </a:p>
        </p:txBody>
      </p:sp>
      <p:sp>
        <p:nvSpPr>
          <p:cNvPr id="3075" name="Tijdelijke aanduiding voor inhoud 4"/>
          <p:cNvSpPr>
            <a:spLocks noGrp="1"/>
          </p:cNvSpPr>
          <p:nvPr>
            <p:ph idx="1"/>
          </p:nvPr>
        </p:nvSpPr>
        <p:spPr bwMode="auto">
          <a:xfrm>
            <a:off x="871538" y="2348881"/>
            <a:ext cx="7612062" cy="330897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pPr eaLnBrk="1" hangingPunct="1">
              <a:defRPr/>
            </a:pPr>
            <a:r>
              <a:rPr lang="nl-NL" altLang="nl-NL" dirty="0">
                <a:latin typeface="Calibri" pitchFamily="34" charset="0"/>
                <a:ea typeface="ＭＳ Ｐゴシック" pitchFamily="34" charset="-128"/>
              </a:rPr>
              <a:t>Maak foto’s van de </a:t>
            </a:r>
            <a:r>
              <a:rPr lang="nl-NL" altLang="nl-NL" dirty="0" smtClean="0">
                <a:latin typeface="Calibri" pitchFamily="34" charset="0"/>
                <a:ea typeface="ＭＳ Ｐゴシック" pitchFamily="34" charset="-128"/>
              </a:rPr>
              <a:t>lokalen en bekijk je omgeving met “andere ogen”.</a:t>
            </a:r>
            <a:endParaRPr lang="nl-NL" altLang="nl-NL" dirty="0">
              <a:latin typeface="Calibri" pitchFamily="34" charset="0"/>
              <a:ea typeface="ＭＳ Ｐゴシック" pitchFamily="34" charset="-128"/>
            </a:endParaRPr>
          </a:p>
          <a:p>
            <a:pPr eaLnBrk="1" hangingPunct="1">
              <a:defRPr/>
            </a:pPr>
            <a:r>
              <a:rPr lang="nl-NL" altLang="nl-NL" dirty="0" smtClean="0">
                <a:latin typeface="Calibri" pitchFamily="34" charset="0"/>
                <a:ea typeface="ＭＳ Ｐゴシック" pitchFamily="34" charset="-128"/>
              </a:rPr>
              <a:t>Maak een inventarisatie de grootse knelpunten</a:t>
            </a:r>
          </a:p>
          <a:p>
            <a:pPr eaLnBrk="1" hangingPunct="1">
              <a:defRPr/>
            </a:pPr>
            <a:r>
              <a:rPr lang="nl-NL" altLang="nl-NL" dirty="0" smtClean="0">
                <a:latin typeface="Calibri" pitchFamily="34" charset="0"/>
                <a:ea typeface="ＭＳ Ｐゴシック" pitchFamily="34" charset="-128"/>
              </a:rPr>
              <a:t>Pas op elk knelpunt de eerder omschreven stappen toe:</a:t>
            </a:r>
          </a:p>
          <a:p>
            <a:pPr eaLnBrk="1" hangingPunct="1">
              <a:defRPr/>
            </a:pPr>
            <a:endParaRPr lang="nl-NL" altLang="nl-NL" dirty="0" smtClean="0">
              <a:latin typeface="Calibri" pitchFamily="34" charset="0"/>
              <a:ea typeface="ＭＳ Ｐゴシック" pitchFamily="34" charset="-128"/>
            </a:endParaRPr>
          </a:p>
          <a:p>
            <a:pPr marL="0" indent="0" eaLnBrk="1" hangingPunct="1">
              <a:buFont typeface="Arial" pitchFamily="34" charset="0"/>
              <a:buNone/>
              <a:defRPr/>
            </a:pPr>
            <a:endParaRPr lang="nl-NL" altLang="nl-NL" dirty="0" smtClean="0">
              <a:latin typeface="Metron Text OT" pitchFamily="44" charset="-18"/>
              <a:ea typeface="ＭＳ Ｐゴシック" pitchFamily="34" charset="-128"/>
            </a:endParaRPr>
          </a:p>
        </p:txBody>
      </p:sp>
    </p:spTree>
    <p:extLst>
      <p:ext uri="{BB962C8B-B14F-4D97-AF65-F5344CB8AC3E}">
        <p14:creationId xmlns:p14="http://schemas.microsoft.com/office/powerpoint/2010/main" val="50514227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3"/>
          <p:cNvSpPr>
            <a:spLocks noGrp="1"/>
          </p:cNvSpPr>
          <p:nvPr>
            <p:ph type="title" idx="4294967295"/>
          </p:nvPr>
        </p:nvSpPr>
        <p:spPr bwMode="auto">
          <a:xfrm>
            <a:off x="683568" y="1484784"/>
            <a:ext cx="7823200" cy="230425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457200" indent="-457200" eaLnBrk="1" hangingPunct="1"/>
            <a:r>
              <a:rPr lang="nl-NL" altLang="nl-NL" dirty="0" smtClean="0">
                <a:ea typeface="ＭＳ Ｐゴシック" pitchFamily="34" charset="-128"/>
              </a:rPr>
              <a:t> Stap 1:</a:t>
            </a:r>
            <a:br>
              <a:rPr lang="nl-NL" altLang="nl-NL" dirty="0" smtClean="0">
                <a:ea typeface="ＭＳ Ｐゴシック" pitchFamily="34" charset="-128"/>
              </a:rPr>
            </a:br>
            <a:r>
              <a:rPr lang="nl-NL" altLang="nl-NL" dirty="0" smtClean="0">
                <a:ea typeface="ＭＳ Ｐゴシック" pitchFamily="34" charset="-128"/>
              </a:rPr>
              <a:t/>
            </a:r>
            <a:br>
              <a:rPr lang="nl-NL" altLang="nl-NL" dirty="0" smtClean="0">
                <a:ea typeface="ＭＳ Ｐゴシック" pitchFamily="34" charset="-128"/>
              </a:rPr>
            </a:br>
            <a:r>
              <a:rPr lang="nl-NL" altLang="nl-NL" sz="3200" dirty="0">
                <a:latin typeface="Calibri" pitchFamily="34" charset="0"/>
                <a:ea typeface="ＭＳ Ｐゴシック" pitchFamily="34" charset="-128"/>
              </a:rPr>
              <a:t>Orde scheppen 		– ruimte maken</a:t>
            </a:r>
          </a:p>
        </p:txBody>
      </p:sp>
    </p:spTree>
    <p:extLst>
      <p:ext uri="{BB962C8B-B14F-4D97-AF65-F5344CB8AC3E}">
        <p14:creationId xmlns:p14="http://schemas.microsoft.com/office/powerpoint/2010/main" val="344546185"/>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3"/>
          <p:cNvSpPr>
            <a:spLocks noGrp="1"/>
          </p:cNvSpPr>
          <p:nvPr>
            <p:ph type="title" idx="4294967295"/>
          </p:nvPr>
        </p:nvSpPr>
        <p:spPr bwMode="auto">
          <a:xfrm>
            <a:off x="683568" y="1484784"/>
            <a:ext cx="7823200" cy="1143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457200" indent="-457200"/>
            <a:r>
              <a:rPr lang="nl-NL" altLang="nl-NL" dirty="0" smtClean="0">
                <a:ea typeface="ＭＳ Ｐゴシック" pitchFamily="34" charset="-128"/>
              </a:rPr>
              <a:t> Vraag 1:</a:t>
            </a:r>
            <a:br>
              <a:rPr lang="nl-NL" altLang="nl-NL" dirty="0" smtClean="0">
                <a:ea typeface="ＭＳ Ｐゴシック" pitchFamily="34" charset="-128"/>
              </a:rPr>
            </a:br>
            <a:r>
              <a:rPr lang="nl-NL" altLang="nl-NL" sz="2400" dirty="0" smtClean="0">
                <a:ea typeface="ＭＳ Ｐゴシック" pitchFamily="34" charset="-128"/>
              </a:rPr>
              <a:t>Waarom hebben jullie deelgenomen?</a:t>
            </a:r>
            <a:endParaRPr lang="nl-NL" altLang="nl-NL" sz="2400" dirty="0">
              <a:ea typeface="ＭＳ Ｐゴシック" pitchFamily="34" charset="-128"/>
            </a:endParaRPr>
          </a:p>
        </p:txBody>
      </p:sp>
    </p:spTree>
    <p:extLst>
      <p:ext uri="{BB962C8B-B14F-4D97-AF65-F5344CB8AC3E}">
        <p14:creationId xmlns:p14="http://schemas.microsoft.com/office/powerpoint/2010/main" val="1992383084"/>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idx="4294967295"/>
          </p:nvPr>
        </p:nvSpPr>
        <p:spPr bwMode="auto">
          <a:xfrm>
            <a:off x="747485" y="2920092"/>
            <a:ext cx="7823200" cy="1143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457200" indent="-457200" eaLnBrk="1" hangingPunct="1"/>
            <a:r>
              <a:rPr lang="nl-NL" altLang="nl-NL" dirty="0" smtClean="0">
                <a:ea typeface="ＭＳ Ｐゴシック" pitchFamily="34" charset="-128"/>
              </a:rPr>
              <a:t> Stap 2:</a:t>
            </a:r>
            <a:br>
              <a:rPr lang="nl-NL" altLang="nl-NL" dirty="0" smtClean="0">
                <a:ea typeface="ＭＳ Ｐゴシック" pitchFamily="34" charset="-128"/>
              </a:rPr>
            </a:br>
            <a:r>
              <a:rPr lang="nl-NL" altLang="nl-NL" sz="3200" dirty="0">
                <a:latin typeface="Calibri" pitchFamily="34" charset="0"/>
                <a:ea typeface="ＭＳ Ｐゴシック" pitchFamily="34" charset="-128"/>
              </a:rPr>
              <a:t>Bewegwijzering 		– ruimte begrijpen</a:t>
            </a:r>
          </a:p>
        </p:txBody>
      </p:sp>
    </p:spTree>
    <p:extLst>
      <p:ext uri="{BB962C8B-B14F-4D97-AF65-F5344CB8AC3E}">
        <p14:creationId xmlns:p14="http://schemas.microsoft.com/office/powerpoint/2010/main" val="1250689693"/>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3"/>
          <p:cNvSpPr>
            <a:spLocks noGrp="1"/>
          </p:cNvSpPr>
          <p:nvPr>
            <p:ph type="title" idx="4294967295"/>
          </p:nvPr>
        </p:nvSpPr>
        <p:spPr bwMode="auto">
          <a:xfrm>
            <a:off x="755576" y="4365104"/>
            <a:ext cx="7823200" cy="1143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457200" indent="-457200" eaLnBrk="1" hangingPunct="1"/>
            <a:r>
              <a:rPr lang="nl-NL" altLang="nl-NL" dirty="0" smtClean="0">
                <a:ea typeface="ＭＳ Ｐゴシック" pitchFamily="34" charset="-128"/>
              </a:rPr>
              <a:t> Stap 3:</a:t>
            </a:r>
            <a:br>
              <a:rPr lang="nl-NL" altLang="nl-NL" dirty="0" smtClean="0">
                <a:ea typeface="ＭＳ Ｐゴシック" pitchFamily="34" charset="-128"/>
              </a:rPr>
            </a:br>
            <a:r>
              <a:rPr lang="nl-NL" altLang="nl-NL" sz="3200" dirty="0">
                <a:latin typeface="Calibri" pitchFamily="34" charset="0"/>
                <a:ea typeface="ＭＳ Ｐゴシック" pitchFamily="34" charset="-128"/>
              </a:rPr>
              <a:t>Kleur 					– ruimte beleven</a:t>
            </a:r>
          </a:p>
        </p:txBody>
      </p:sp>
    </p:spTree>
    <p:extLst>
      <p:ext uri="{BB962C8B-B14F-4D97-AF65-F5344CB8AC3E}">
        <p14:creationId xmlns:p14="http://schemas.microsoft.com/office/powerpoint/2010/main" val="2748257866"/>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Tijdelijke aanduiding voor inhoud 6"/>
          <p:cNvPicPr>
            <a:picLocks noGrp="1" noChangeAspect="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0" y="1700808"/>
            <a:ext cx="2623214" cy="3960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Tijdelijke aanduiding voor inhoud 6"/>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55776" y="1700808"/>
            <a:ext cx="2623213" cy="3960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Afbeelding 12"/>
          <p:cNvPicPr>
            <a:picLocks noChangeAspect="1"/>
          </p:cNvPicPr>
          <p:nvPr/>
        </p:nvPicPr>
        <p:blipFill rotWithShape="1">
          <a:blip r:embed="rId4" cstate="print">
            <a:extLst>
              <a:ext uri="{28A0092B-C50C-407E-A947-70E740481C1C}">
                <a14:useLocalDpi xmlns:a14="http://schemas.microsoft.com/office/drawing/2010/main" val="0"/>
              </a:ext>
            </a:extLst>
          </a:blip>
          <a:srcRect l="49167"/>
          <a:stretch/>
        </p:blipFill>
        <p:spPr>
          <a:xfrm>
            <a:off x="5076056" y="1700808"/>
            <a:ext cx="2684000" cy="3960000"/>
          </a:xfrm>
          <a:prstGeom prst="rect">
            <a:avLst/>
          </a:prstGeom>
        </p:spPr>
      </p:pic>
    </p:spTree>
    <p:extLst>
      <p:ext uri="{BB962C8B-B14F-4D97-AF65-F5344CB8AC3E}">
        <p14:creationId xmlns:p14="http://schemas.microsoft.com/office/powerpoint/2010/main" val="2782000325"/>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kstvak 9"/>
          <p:cNvSpPr txBox="1"/>
          <p:nvPr/>
        </p:nvSpPr>
        <p:spPr>
          <a:xfrm>
            <a:off x="1115616" y="5925196"/>
            <a:ext cx="5544616"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defTabSz="457200" fontAlgn="base">
              <a:spcBef>
                <a:spcPct val="0"/>
              </a:spcBef>
              <a:spcAft>
                <a:spcPct val="0"/>
              </a:spcAft>
            </a:pPr>
            <a:r>
              <a:rPr lang="nl-NL" dirty="0" smtClean="0">
                <a:solidFill>
                  <a:prstClr val="black"/>
                </a:solidFill>
              </a:rPr>
              <a:t>     Orde scheppen</a:t>
            </a:r>
            <a:endParaRPr lang="nl-NL" dirty="0">
              <a:solidFill>
                <a:prstClr val="black"/>
              </a:solidFill>
            </a:endParaRPr>
          </a:p>
        </p:txBody>
      </p:sp>
      <p:pic>
        <p:nvPicPr>
          <p:cNvPr id="11" name="Tijdelijke aanduiding voor inhoud 6"/>
          <p:cNvPicPr>
            <a:picLocks noGrp="1" noChangeAspect="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0" y="1700808"/>
            <a:ext cx="2623214" cy="3960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Tijdelijke aanduiding voor inhoud 6"/>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55776" y="1700808"/>
            <a:ext cx="2623213" cy="3960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Afbeelding 12"/>
          <p:cNvPicPr>
            <a:picLocks noChangeAspect="1"/>
          </p:cNvPicPr>
          <p:nvPr/>
        </p:nvPicPr>
        <p:blipFill rotWithShape="1">
          <a:blip r:embed="rId4" cstate="print">
            <a:extLst>
              <a:ext uri="{28A0092B-C50C-407E-A947-70E740481C1C}">
                <a14:useLocalDpi xmlns:a14="http://schemas.microsoft.com/office/drawing/2010/main" val="0"/>
              </a:ext>
            </a:extLst>
          </a:blip>
          <a:srcRect l="49167"/>
          <a:stretch/>
        </p:blipFill>
        <p:spPr>
          <a:xfrm>
            <a:off x="5076056" y="1700808"/>
            <a:ext cx="2684000" cy="3960000"/>
          </a:xfrm>
          <a:prstGeom prst="rect">
            <a:avLst/>
          </a:prstGeom>
        </p:spPr>
      </p:pic>
    </p:spTree>
    <p:extLst>
      <p:ext uri="{BB962C8B-B14F-4D97-AF65-F5344CB8AC3E}">
        <p14:creationId xmlns:p14="http://schemas.microsoft.com/office/powerpoint/2010/main" val="3996428570"/>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kstvak 9"/>
          <p:cNvSpPr txBox="1"/>
          <p:nvPr/>
        </p:nvSpPr>
        <p:spPr>
          <a:xfrm>
            <a:off x="1115616" y="5925196"/>
            <a:ext cx="5544616"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defTabSz="457200" fontAlgn="base">
              <a:spcBef>
                <a:spcPct val="0"/>
              </a:spcBef>
              <a:spcAft>
                <a:spcPct val="0"/>
              </a:spcAft>
            </a:pPr>
            <a:r>
              <a:rPr lang="nl-NL" dirty="0" smtClean="0">
                <a:solidFill>
                  <a:prstClr val="black"/>
                </a:solidFill>
              </a:rPr>
              <a:t>     Orde scheppen -  oriëntatie geven</a:t>
            </a:r>
            <a:endParaRPr lang="nl-NL" dirty="0">
              <a:solidFill>
                <a:prstClr val="black"/>
              </a:solidFill>
            </a:endParaRPr>
          </a:p>
        </p:txBody>
      </p:sp>
      <p:pic>
        <p:nvPicPr>
          <p:cNvPr id="11" name="Tijdelijke aanduiding voor inhoud 6"/>
          <p:cNvPicPr>
            <a:picLocks noGrp="1" noChangeAspect="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0" y="1700808"/>
            <a:ext cx="2623214" cy="3960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Tijdelijke aanduiding voor inhoud 6"/>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55776" y="1700808"/>
            <a:ext cx="2623213" cy="3960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Afbeelding 12"/>
          <p:cNvPicPr>
            <a:picLocks noChangeAspect="1"/>
          </p:cNvPicPr>
          <p:nvPr/>
        </p:nvPicPr>
        <p:blipFill rotWithShape="1">
          <a:blip r:embed="rId4" cstate="print">
            <a:extLst>
              <a:ext uri="{28A0092B-C50C-407E-A947-70E740481C1C}">
                <a14:useLocalDpi xmlns:a14="http://schemas.microsoft.com/office/drawing/2010/main" val="0"/>
              </a:ext>
            </a:extLst>
          </a:blip>
          <a:srcRect l="49167"/>
          <a:stretch/>
        </p:blipFill>
        <p:spPr>
          <a:xfrm>
            <a:off x="5076056" y="1700808"/>
            <a:ext cx="2684000" cy="3960000"/>
          </a:xfrm>
          <a:prstGeom prst="rect">
            <a:avLst/>
          </a:prstGeom>
        </p:spPr>
      </p:pic>
    </p:spTree>
    <p:extLst>
      <p:ext uri="{BB962C8B-B14F-4D97-AF65-F5344CB8AC3E}">
        <p14:creationId xmlns:p14="http://schemas.microsoft.com/office/powerpoint/2010/main" val="1422421486"/>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kstvak 9"/>
          <p:cNvSpPr txBox="1"/>
          <p:nvPr/>
        </p:nvSpPr>
        <p:spPr>
          <a:xfrm>
            <a:off x="1115616" y="5925196"/>
            <a:ext cx="5544616"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defTabSz="457200" fontAlgn="base">
              <a:spcBef>
                <a:spcPct val="0"/>
              </a:spcBef>
              <a:spcAft>
                <a:spcPct val="0"/>
              </a:spcAft>
            </a:pPr>
            <a:r>
              <a:rPr lang="nl-NL" dirty="0" smtClean="0">
                <a:solidFill>
                  <a:prstClr val="black"/>
                </a:solidFill>
              </a:rPr>
              <a:t>     Orde scheppen -  oriëntatie geven – kleur gebruiken</a:t>
            </a:r>
            <a:endParaRPr lang="nl-NL" dirty="0">
              <a:solidFill>
                <a:prstClr val="black"/>
              </a:solidFill>
            </a:endParaRPr>
          </a:p>
        </p:txBody>
      </p:sp>
      <p:pic>
        <p:nvPicPr>
          <p:cNvPr id="11" name="Tijdelijke aanduiding voor inhoud 6"/>
          <p:cNvPicPr>
            <a:picLocks noGrp="1" noChangeAspect="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0" y="1700808"/>
            <a:ext cx="2623214" cy="3960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Tijdelijke aanduiding voor inhoud 6"/>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55776" y="1700808"/>
            <a:ext cx="2623213" cy="3960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Afbeelding 12"/>
          <p:cNvPicPr>
            <a:picLocks noChangeAspect="1"/>
          </p:cNvPicPr>
          <p:nvPr/>
        </p:nvPicPr>
        <p:blipFill rotWithShape="1">
          <a:blip r:embed="rId4" cstate="print">
            <a:extLst>
              <a:ext uri="{28A0092B-C50C-407E-A947-70E740481C1C}">
                <a14:useLocalDpi xmlns:a14="http://schemas.microsoft.com/office/drawing/2010/main" val="0"/>
              </a:ext>
            </a:extLst>
          </a:blip>
          <a:srcRect l="49167"/>
          <a:stretch/>
        </p:blipFill>
        <p:spPr>
          <a:xfrm>
            <a:off x="5076056" y="1700808"/>
            <a:ext cx="2684000" cy="3960000"/>
          </a:xfrm>
          <a:prstGeom prst="rect">
            <a:avLst/>
          </a:prstGeom>
        </p:spPr>
      </p:pic>
    </p:spTree>
    <p:extLst>
      <p:ext uri="{BB962C8B-B14F-4D97-AF65-F5344CB8AC3E}">
        <p14:creationId xmlns:p14="http://schemas.microsoft.com/office/powerpoint/2010/main" val="3246152399"/>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itel 3"/>
          <p:cNvSpPr>
            <a:spLocks noGrp="1"/>
          </p:cNvSpPr>
          <p:nvPr>
            <p:ph type="title" idx="4294967295"/>
          </p:nvPr>
        </p:nvSpPr>
        <p:spPr bwMode="auto">
          <a:xfrm>
            <a:off x="755576" y="1628800"/>
            <a:ext cx="7823200" cy="316835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a:r>
              <a:rPr lang="nl-NL" sz="3200" dirty="0" smtClean="0"/>
              <a:t>BWI - vier profieldelen:</a:t>
            </a:r>
            <a:br>
              <a:rPr lang="nl-NL" sz="3200" dirty="0" smtClean="0"/>
            </a:br>
            <a:r>
              <a:rPr lang="nl-NL" sz="3200" dirty="0" smtClean="0"/>
              <a:t> </a:t>
            </a:r>
            <a:r>
              <a:rPr lang="nl-NL" sz="2800" dirty="0" smtClean="0"/>
              <a:t/>
            </a:r>
            <a:br>
              <a:rPr lang="nl-NL" sz="2800" dirty="0" smtClean="0"/>
            </a:br>
            <a:r>
              <a:rPr lang="nl-NL" sz="2400" dirty="0" smtClean="0"/>
              <a:t>1.Bouwproces </a:t>
            </a:r>
            <a:r>
              <a:rPr lang="nl-NL" sz="2400" dirty="0"/>
              <a:t>en bouwvoorbereiding</a:t>
            </a:r>
            <a:br>
              <a:rPr lang="nl-NL" sz="2400" dirty="0"/>
            </a:br>
            <a:r>
              <a:rPr lang="nl-NL" sz="2400" dirty="0" smtClean="0"/>
              <a:t>2.Bouwen </a:t>
            </a:r>
            <a:r>
              <a:rPr lang="nl-NL" sz="2400" dirty="0"/>
              <a:t>vanaf de fundering</a:t>
            </a:r>
            <a:br>
              <a:rPr lang="nl-NL" sz="2400" dirty="0"/>
            </a:br>
            <a:r>
              <a:rPr lang="nl-NL" sz="2400" dirty="0" smtClean="0"/>
              <a:t>3.Hout </a:t>
            </a:r>
            <a:r>
              <a:rPr lang="nl-NL" sz="2400" dirty="0"/>
              <a:t>en meubelverbindingen</a:t>
            </a:r>
            <a:br>
              <a:rPr lang="nl-NL" sz="2400" dirty="0"/>
            </a:br>
            <a:r>
              <a:rPr lang="nl-NL" sz="2400" dirty="0" smtClean="0"/>
              <a:t>4.Design </a:t>
            </a:r>
            <a:r>
              <a:rPr lang="nl-NL" sz="2400" dirty="0"/>
              <a:t>en decoratie</a:t>
            </a:r>
            <a:r>
              <a:rPr lang="nl-NL" sz="2800" dirty="0"/>
              <a:t/>
            </a:r>
            <a:br>
              <a:rPr lang="nl-NL" sz="2800" dirty="0"/>
            </a:br>
            <a:endParaRPr lang="nl-NL" sz="2000" dirty="0"/>
          </a:p>
        </p:txBody>
      </p:sp>
    </p:spTree>
    <p:extLst>
      <p:ext uri="{BB962C8B-B14F-4D97-AF65-F5344CB8AC3E}">
        <p14:creationId xmlns:p14="http://schemas.microsoft.com/office/powerpoint/2010/main" val="444149657"/>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rotWithShape="1">
          <a:blip r:embed="rId2" cstate="print">
            <a:extLst>
              <a:ext uri="{28A0092B-C50C-407E-A947-70E740481C1C}">
                <a14:useLocalDpi xmlns:a14="http://schemas.microsoft.com/office/drawing/2010/main" val="0"/>
              </a:ext>
            </a:extLst>
          </a:blip>
          <a:srcRect l="39986" t="5391" r="29245" b="50000"/>
          <a:stretch/>
        </p:blipFill>
        <p:spPr>
          <a:xfrm>
            <a:off x="2915816" y="980728"/>
            <a:ext cx="4824536" cy="4945689"/>
          </a:xfrm>
          <a:prstGeom prst="rect">
            <a:avLst/>
          </a:prstGeom>
        </p:spPr>
      </p:pic>
    </p:spTree>
    <p:extLst>
      <p:ext uri="{BB962C8B-B14F-4D97-AF65-F5344CB8AC3E}">
        <p14:creationId xmlns:p14="http://schemas.microsoft.com/office/powerpoint/2010/main" val="1645772840"/>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rotWithShape="1">
          <a:blip r:embed="rId2" cstate="print">
            <a:extLst>
              <a:ext uri="{28A0092B-C50C-407E-A947-70E740481C1C}">
                <a14:useLocalDpi xmlns:a14="http://schemas.microsoft.com/office/drawing/2010/main" val="0"/>
              </a:ext>
            </a:extLst>
          </a:blip>
          <a:srcRect l="12264" t="3730" r="60863" b="55228"/>
          <a:stretch/>
        </p:blipFill>
        <p:spPr>
          <a:xfrm>
            <a:off x="3275856" y="692696"/>
            <a:ext cx="4680520" cy="5054369"/>
          </a:xfrm>
          <a:prstGeom prst="rect">
            <a:avLst/>
          </a:prstGeom>
        </p:spPr>
      </p:pic>
    </p:spTree>
    <p:extLst>
      <p:ext uri="{BB962C8B-B14F-4D97-AF65-F5344CB8AC3E}">
        <p14:creationId xmlns:p14="http://schemas.microsoft.com/office/powerpoint/2010/main" val="3620182870"/>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itel 3"/>
          <p:cNvSpPr>
            <a:spLocks noGrp="1"/>
          </p:cNvSpPr>
          <p:nvPr>
            <p:ph type="title" idx="4294967295"/>
          </p:nvPr>
        </p:nvSpPr>
        <p:spPr bwMode="auto">
          <a:xfrm>
            <a:off x="755576" y="2132856"/>
            <a:ext cx="7823200" cy="316835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lvl="0" algn="l" eaLnBrk="1" hangingPunct="1">
              <a:spcBef>
                <a:spcPct val="20000"/>
              </a:spcBef>
            </a:pPr>
            <a:r>
              <a:rPr lang="nl-NL" altLang="nl-NL" sz="2800" dirty="0" smtClean="0">
                <a:solidFill>
                  <a:prstClr val="black"/>
                </a:solidFill>
                <a:ea typeface="ＭＳ Ｐゴシック" pitchFamily="34" charset="-128"/>
                <a:cs typeface="+mn-cs"/>
              </a:rPr>
              <a:t>Voor </a:t>
            </a:r>
            <a:r>
              <a:rPr lang="nl-NL" altLang="nl-NL" sz="2800" dirty="0">
                <a:solidFill>
                  <a:prstClr val="black"/>
                </a:solidFill>
                <a:ea typeface="ＭＳ Ｐゴシック" pitchFamily="34" charset="-128"/>
                <a:cs typeface="+mn-cs"/>
              </a:rPr>
              <a:t>scholen die zelfstandig een begin willen maken met het upgraden van hun school is er via de website van het platform een </a:t>
            </a:r>
            <a:r>
              <a:rPr lang="nl-NL" altLang="nl-NL" sz="2800" dirty="0" smtClean="0">
                <a:solidFill>
                  <a:prstClr val="black"/>
                </a:solidFill>
                <a:ea typeface="ＭＳ Ｐゴシック" pitchFamily="34" charset="-128"/>
                <a:cs typeface="+mn-cs"/>
              </a:rPr>
              <a:t>bestand </a:t>
            </a:r>
            <a:r>
              <a:rPr lang="nl-NL" altLang="nl-NL" sz="2800" dirty="0">
                <a:solidFill>
                  <a:prstClr val="black"/>
                </a:solidFill>
                <a:ea typeface="ＭＳ Ｐゴシック" pitchFamily="34" charset="-128"/>
                <a:cs typeface="+mn-cs"/>
              </a:rPr>
              <a:t>beschikbaar, waarin de aanpak </a:t>
            </a:r>
            <a:r>
              <a:rPr lang="nl-NL" altLang="nl-NL" sz="2800" dirty="0" smtClean="0">
                <a:solidFill>
                  <a:prstClr val="black"/>
                </a:solidFill>
                <a:ea typeface="ＭＳ Ｐゴシック" pitchFamily="34" charset="-128"/>
                <a:cs typeface="+mn-cs"/>
              </a:rPr>
              <a:t>en voorbeeld resultaten zijn gedocumenteerd. Ook de plotbestanden van de sjablonen zijn daar te downloaden.</a:t>
            </a:r>
            <a:r>
              <a:rPr lang="nl-NL" altLang="nl-NL" sz="2800" dirty="0">
                <a:solidFill>
                  <a:prstClr val="black"/>
                </a:solidFill>
                <a:ea typeface="ＭＳ Ｐゴシック" pitchFamily="34" charset="-128"/>
                <a:cs typeface="+mn-cs"/>
              </a:rPr>
              <a:t/>
            </a:r>
            <a:br>
              <a:rPr lang="nl-NL" altLang="nl-NL" sz="2800" dirty="0">
                <a:solidFill>
                  <a:prstClr val="black"/>
                </a:solidFill>
                <a:ea typeface="ＭＳ Ｐゴシック" pitchFamily="34" charset="-128"/>
                <a:cs typeface="+mn-cs"/>
              </a:rPr>
            </a:br>
            <a:endParaRPr lang="nl-NL" altLang="nl-NL" sz="2800" dirty="0">
              <a:ea typeface="ＭＳ Ｐゴシック" pitchFamily="34" charset="-128"/>
            </a:endParaRPr>
          </a:p>
        </p:txBody>
      </p:sp>
    </p:spTree>
    <p:extLst>
      <p:ext uri="{BB962C8B-B14F-4D97-AF65-F5344CB8AC3E}">
        <p14:creationId xmlns:p14="http://schemas.microsoft.com/office/powerpoint/2010/main" val="1034455144"/>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idx="4294967295"/>
          </p:nvPr>
        </p:nvSpPr>
        <p:spPr bwMode="auto">
          <a:xfrm>
            <a:off x="747485" y="2920092"/>
            <a:ext cx="7823200" cy="1143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457200" indent="-457200"/>
            <a:r>
              <a:rPr lang="nl-NL" altLang="nl-NL" dirty="0" smtClean="0">
                <a:ea typeface="ＭＳ Ｐゴシック" pitchFamily="34" charset="-128"/>
              </a:rPr>
              <a:t> Vraag 2:</a:t>
            </a:r>
            <a:br>
              <a:rPr lang="nl-NL" altLang="nl-NL" dirty="0" smtClean="0">
                <a:ea typeface="ＭＳ Ｐゴシック" pitchFamily="34" charset="-128"/>
              </a:rPr>
            </a:br>
            <a:r>
              <a:rPr lang="nl-NL" altLang="nl-NL" sz="2400" dirty="0" smtClean="0">
                <a:ea typeface="ＭＳ Ｐゴシック" pitchFamily="34" charset="-128"/>
              </a:rPr>
              <a:t>Heeft het geleid tot nieuwe inzichten?</a:t>
            </a:r>
            <a:endParaRPr lang="nl-NL" altLang="nl-NL" sz="2400" dirty="0">
              <a:ea typeface="ＭＳ Ｐゴシック" pitchFamily="34" charset="-128"/>
            </a:endParaRPr>
          </a:p>
        </p:txBody>
      </p:sp>
    </p:spTree>
    <p:extLst>
      <p:ext uri="{BB962C8B-B14F-4D97-AF65-F5344CB8AC3E}">
        <p14:creationId xmlns:p14="http://schemas.microsoft.com/office/powerpoint/2010/main" val="1091393757"/>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3"/>
          <p:cNvSpPr>
            <a:spLocks noGrp="1"/>
          </p:cNvSpPr>
          <p:nvPr>
            <p:ph type="title" idx="4294967295"/>
          </p:nvPr>
        </p:nvSpPr>
        <p:spPr bwMode="auto">
          <a:xfrm>
            <a:off x="755576" y="4365104"/>
            <a:ext cx="7823200" cy="1143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457200" indent="-457200"/>
            <a:r>
              <a:rPr lang="nl-NL" altLang="nl-NL" dirty="0" smtClean="0">
                <a:ea typeface="ＭＳ Ｐゴシック" pitchFamily="34" charset="-128"/>
              </a:rPr>
              <a:t> Vraag 3:</a:t>
            </a:r>
            <a:br>
              <a:rPr lang="nl-NL" altLang="nl-NL" dirty="0" smtClean="0">
                <a:ea typeface="ＭＳ Ｐゴシック" pitchFamily="34" charset="-128"/>
              </a:rPr>
            </a:br>
            <a:r>
              <a:rPr lang="nl-NL" altLang="nl-NL" sz="2400" dirty="0" smtClean="0">
                <a:ea typeface="ＭＳ Ｐゴシック" pitchFamily="34" charset="-128"/>
              </a:rPr>
              <a:t>In hoever heeft de workshop geholpen om een begin te maken met veranderingen?</a:t>
            </a:r>
            <a:endParaRPr lang="nl-NL" altLang="nl-NL" sz="2400" dirty="0">
              <a:ea typeface="ＭＳ Ｐゴシック" pitchFamily="34" charset="-128"/>
            </a:endParaRPr>
          </a:p>
        </p:txBody>
      </p:sp>
    </p:spTree>
    <p:extLst>
      <p:ext uri="{BB962C8B-B14F-4D97-AF65-F5344CB8AC3E}">
        <p14:creationId xmlns:p14="http://schemas.microsoft.com/office/powerpoint/2010/main" val="1199697376"/>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itel 3"/>
          <p:cNvSpPr>
            <a:spLocks noGrp="1"/>
          </p:cNvSpPr>
          <p:nvPr>
            <p:ph type="title" idx="4294967295"/>
          </p:nvPr>
        </p:nvSpPr>
        <p:spPr bwMode="auto">
          <a:xfrm>
            <a:off x="611560" y="1700808"/>
            <a:ext cx="7823200" cy="1143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457200" indent="-457200"/>
            <a:r>
              <a:rPr lang="nl-NL" sz="2000" dirty="0"/>
              <a:t>De grote meerwaarde zat in de uitwisseling van de verschillende scholen. Een van de aanwezigen: 'Elke school is weer anders en het is goed om ideeën en zienswijze van anderen te horen. Het was een zeer inspirerende dag en we zijn met veel bruikbare ideeën naar huis gegaan.'</a:t>
            </a:r>
            <a:endParaRPr lang="nl-NL" altLang="nl-NL" sz="2000" dirty="0">
              <a:ea typeface="ＭＳ Ｐゴシック" pitchFamily="34" charset="-128"/>
            </a:endParaRPr>
          </a:p>
        </p:txBody>
      </p:sp>
      <p:sp>
        <p:nvSpPr>
          <p:cNvPr id="2" name="Tekstvak 1"/>
          <p:cNvSpPr txBox="1"/>
          <p:nvPr/>
        </p:nvSpPr>
        <p:spPr>
          <a:xfrm>
            <a:off x="1043608" y="3933056"/>
            <a:ext cx="7272808" cy="2308324"/>
          </a:xfrm>
          <a:prstGeom prst="rect">
            <a:avLst/>
          </a:prstGeom>
          <a:noFill/>
        </p:spPr>
        <p:txBody>
          <a:bodyPr wrap="square" rtlCol="0">
            <a:spAutoFit/>
          </a:bodyPr>
          <a:lstStyle/>
          <a:p>
            <a:r>
              <a:rPr lang="nl-NL" dirty="0">
                <a:latin typeface="Bradley Hand ITC" panose="03070402050302030203" pitchFamily="66" charset="0"/>
              </a:rPr>
              <a:t>Wij zijn op dit moment bezig met </a:t>
            </a:r>
            <a:r>
              <a:rPr lang="nl-NL" dirty="0" smtClean="0">
                <a:latin typeface="Bradley Hand ITC" panose="03070402050302030203" pitchFamily="66" charset="0"/>
              </a:rPr>
              <a:t>opruimen</a:t>
            </a:r>
            <a:endParaRPr lang="nl-NL" dirty="0">
              <a:latin typeface="Bradley Hand ITC" panose="03070402050302030203" pitchFamily="66" charset="0"/>
            </a:endParaRPr>
          </a:p>
          <a:p>
            <a:r>
              <a:rPr lang="nl-NL" dirty="0" smtClean="0">
                <a:latin typeface="Bradley Hand ITC" panose="03070402050302030203" pitchFamily="66" charset="0"/>
              </a:rPr>
              <a:t>ik heb de </a:t>
            </a:r>
            <a:r>
              <a:rPr lang="nl-NL" dirty="0">
                <a:latin typeface="Bradley Hand ITC" panose="03070402050302030203" pitchFamily="66" charset="0"/>
              </a:rPr>
              <a:t>plannen heb besproken met de directie en </a:t>
            </a:r>
            <a:r>
              <a:rPr lang="nl-NL" dirty="0" smtClean="0">
                <a:latin typeface="Bradley Hand ITC" panose="03070402050302030203" pitchFamily="66" charset="0"/>
              </a:rPr>
              <a:t>zij waren zeer </a:t>
            </a:r>
            <a:r>
              <a:rPr lang="nl-NL" dirty="0">
                <a:latin typeface="Bradley Hand ITC" panose="03070402050302030203" pitchFamily="66" charset="0"/>
              </a:rPr>
              <a:t>ingenomen </a:t>
            </a:r>
            <a:r>
              <a:rPr lang="nl-NL" dirty="0" smtClean="0">
                <a:latin typeface="Bradley Hand ITC" panose="03070402050302030203" pitchFamily="66" charset="0"/>
              </a:rPr>
              <a:t>met </a:t>
            </a:r>
            <a:r>
              <a:rPr lang="nl-NL" dirty="0">
                <a:latin typeface="Bradley Hand ITC" panose="03070402050302030203" pitchFamily="66" charset="0"/>
              </a:rPr>
              <a:t>mijn plannen.</a:t>
            </a:r>
          </a:p>
          <a:p>
            <a:r>
              <a:rPr lang="nl-NL" dirty="0" smtClean="0">
                <a:latin typeface="Bradley Hand ITC" panose="03070402050302030203" pitchFamily="66" charset="0"/>
              </a:rPr>
              <a:t>Zij </a:t>
            </a:r>
            <a:r>
              <a:rPr lang="nl-NL" dirty="0">
                <a:latin typeface="Bradley Hand ITC" panose="03070402050302030203" pitchFamily="66" charset="0"/>
              </a:rPr>
              <a:t>staan achter de doelstelling die wij met het invoeren van BWI voor ogen hebben en dat moet uit de presentatie van onze afdeling blijken.</a:t>
            </a:r>
          </a:p>
          <a:p>
            <a:r>
              <a:rPr lang="nl-NL" dirty="0">
                <a:latin typeface="Bradley Hand ITC" panose="03070402050302030203" pitchFamily="66" charset="0"/>
              </a:rPr>
              <a:t>"Do wel and show </a:t>
            </a:r>
            <a:r>
              <a:rPr lang="nl-NL" dirty="0" err="1">
                <a:latin typeface="Bradley Hand ITC" panose="03070402050302030203" pitchFamily="66" charset="0"/>
              </a:rPr>
              <a:t>it</a:t>
            </a:r>
            <a:r>
              <a:rPr lang="nl-NL" dirty="0">
                <a:latin typeface="Bradley Hand ITC" panose="03070402050302030203" pitchFamily="66" charset="0"/>
              </a:rPr>
              <a:t>" is het motto. Dat zal de </a:t>
            </a:r>
            <a:r>
              <a:rPr lang="nl-NL" dirty="0" smtClean="0">
                <a:latin typeface="Bradley Hand ITC" panose="03070402050302030203" pitchFamily="66" charset="0"/>
              </a:rPr>
              <a:t>aantrekkelijkheid voor onze </a:t>
            </a:r>
            <a:r>
              <a:rPr lang="nl-NL" dirty="0">
                <a:latin typeface="Bradley Hand ITC" panose="03070402050302030203" pitchFamily="66" charset="0"/>
              </a:rPr>
              <a:t>afdeling bij  ouders van toekomstige leerlingen zeker vergroten.</a:t>
            </a:r>
          </a:p>
          <a:p>
            <a:endParaRPr lang="nl-NL" dirty="0"/>
          </a:p>
        </p:txBody>
      </p:sp>
    </p:spTree>
    <p:extLst>
      <p:ext uri="{BB962C8B-B14F-4D97-AF65-F5344CB8AC3E}">
        <p14:creationId xmlns:p14="http://schemas.microsoft.com/office/powerpoint/2010/main" val="241474340"/>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par>
    </p:tnLst>
  </p:timing>
</p:sld>
</file>

<file path=ppt/theme/theme1.xml><?xml version="1.0" encoding="utf-8"?>
<a:theme xmlns:a="http://schemas.openxmlformats.org/drawingml/2006/main" name="1_Office-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xml><?xml version="1.0" encoding="utf-8"?>
<a:themeOverride xmlns:a="http://schemas.openxmlformats.org/drawingml/2006/main">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3.xml><?xml version="1.0" encoding="utf-8"?>
<a:themeOverride xmlns:a="http://schemas.openxmlformats.org/drawingml/2006/main">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4.xml><?xml version="1.0" encoding="utf-8"?>
<a:themeOverride xmlns:a="http://schemas.openxmlformats.org/drawingml/2006/main">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otalTime>575</TotalTime>
  <Words>785</Words>
  <Application>Microsoft Office PowerPoint</Application>
  <PresentationFormat>Diavoorstelling (4:3)</PresentationFormat>
  <Paragraphs>114</Paragraphs>
  <Slides>69</Slides>
  <Notes>0</Notes>
  <HiddenSlides>0</HiddenSlides>
  <MMClips>0</MMClips>
  <ScaleCrop>false</ScaleCrop>
  <HeadingPairs>
    <vt:vector size="4" baseType="variant">
      <vt:variant>
        <vt:lpstr>Thema</vt:lpstr>
      </vt:variant>
      <vt:variant>
        <vt:i4>1</vt:i4>
      </vt:variant>
      <vt:variant>
        <vt:lpstr>Diatitels</vt:lpstr>
      </vt:variant>
      <vt:variant>
        <vt:i4>69</vt:i4>
      </vt:variant>
    </vt:vector>
  </HeadingPairs>
  <TitlesOfParts>
    <vt:vector size="70" baseType="lpstr">
      <vt:lpstr>1_Office-thema</vt:lpstr>
      <vt:lpstr>Landelijke Studiedag 2015 3 juni</vt:lpstr>
      <vt:lpstr>Workshop 5:</vt:lpstr>
      <vt:lpstr>Achtergrond</vt:lpstr>
      <vt:lpstr>PowerPoint-presentatie</vt:lpstr>
      <vt:lpstr>Te gast:   Auke Postma en Leon Bakker</vt:lpstr>
      <vt:lpstr> Vraag 1: Waarom hebben jullie deelgenomen?</vt:lpstr>
      <vt:lpstr> Vraag 2: Heeft het geleid tot nieuwe inzichten?</vt:lpstr>
      <vt:lpstr> Vraag 3: In hoever heeft de workshop geholpen om een begin te maken met veranderingen?</vt:lpstr>
      <vt:lpstr>De grote meerwaarde zat in de uitwisseling van de verschillende scholen. Een van de aanwezigen: 'Elke school is weer anders en het is goed om ideeën en zienswijze van anderen te horen. Het was een zeer inspirerende dag en we zijn met veel bruikbare ideeën naar huis gegaan.'</vt:lpstr>
      <vt:lpstr>Entree zone – BWI Logo</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Orde scheppen   – ruimte maken</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Bewegwijzering – Ruimte begrijpen</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Kleur - ruimte beleven</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Stappen plan:</vt:lpstr>
      <vt:lpstr> Stap 1:  Orde scheppen   – ruimte maken</vt:lpstr>
      <vt:lpstr> Stap 2: Bewegwijzering   – ruimte begrijpen</vt:lpstr>
      <vt:lpstr> Stap 3: Kleur      – ruimte beleven</vt:lpstr>
      <vt:lpstr>PowerPoint-presentatie</vt:lpstr>
      <vt:lpstr>PowerPoint-presentatie</vt:lpstr>
      <vt:lpstr>PowerPoint-presentatie</vt:lpstr>
      <vt:lpstr>PowerPoint-presentatie</vt:lpstr>
      <vt:lpstr>BWI - vier profieldelen:   1.Bouwproces en bouwvoorbereiding 2.Bouwen vanaf de fundering 3.Hout en meubelverbindingen 4.Design en decoratie </vt:lpstr>
      <vt:lpstr>PowerPoint-presentatie</vt:lpstr>
      <vt:lpstr>PowerPoint-presentatie</vt:lpstr>
      <vt:lpstr>Voor scholen die zelfstandig een begin willen maken met het upgraden van hun school is er via de website van het platform een bestand beschikbaar, waarin de aanpak en voorbeeld resultaten zijn gedocumenteerd. Ook de plotbestanden van de sjablonen zijn daar te downloaden.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Beate Palluck</dc:creator>
  <cp:lastModifiedBy>Beate Palluck</cp:lastModifiedBy>
  <cp:revision>38</cp:revision>
  <dcterms:created xsi:type="dcterms:W3CDTF">2015-03-26T11:37:04Z</dcterms:created>
  <dcterms:modified xsi:type="dcterms:W3CDTF">2015-06-05T08:50:19Z</dcterms:modified>
</cp:coreProperties>
</file>